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0" r:id="rId25"/>
    <p:sldId id="281" r:id="rId26"/>
    <p:sldId id="282" r:id="rId27"/>
    <p:sldId id="283" r:id="rId28"/>
    <p:sldId id="284" r:id="rId29"/>
    <p:sldId id="279"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1E1EC5-8534-4B18-9479-90A9D7659C5B}" type="datetimeFigureOut">
              <a:rPr lang="en-US" smtClean="0"/>
              <a:pPr/>
              <a:t>5/29/2015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BF0729-11E0-4C12-8C26-9DA9F89CCB02}" type="slidenum">
              <a:rPr lang="en-US" smtClean="0"/>
              <a:pPr/>
              <a:t>‹#›</a:t>
            </a:fld>
            <a:endParaRPr lang="en-US" dirty="0"/>
          </a:p>
        </p:txBody>
      </p:sp>
    </p:spTree>
    <p:extLst>
      <p:ext uri="{BB962C8B-B14F-4D97-AF65-F5344CB8AC3E}">
        <p14:creationId xmlns:p14="http://schemas.microsoft.com/office/powerpoint/2010/main" xmlns="" val="2939488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F8C5ACC9-37A8-48B9-AE21-130885A63350}" type="datetime1">
              <a:rPr lang="en-US" smtClean="0"/>
              <a:pPr/>
              <a:t>5/29/2015</a:t>
            </a:fld>
            <a:endParaRPr lang="en-US" dirty="0"/>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dirty="0"/>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5E7276AD-A2C8-42A9-96CD-421B86FA4A0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64CFA8-CD05-4AA0-85E6-9D93F9376E6B}" type="datetime1">
              <a:rPr lang="en-US" smtClean="0"/>
              <a:pPr/>
              <a:t>5/29/2015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7276AD-A2C8-42A9-96CD-421B86FA4A0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D60E24-6B7D-4B6B-90A0-12B4B3F33F48}" type="datetime1">
              <a:rPr lang="en-US" smtClean="0"/>
              <a:pPr/>
              <a:t>5/29/2015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7276AD-A2C8-42A9-96CD-421B86FA4A0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98D693B4-65AD-46DF-89BF-A0F4F14AE968}" type="datetime1">
              <a:rPr lang="en-US" smtClean="0"/>
              <a:pPr/>
              <a:t>5/29/2015</a:t>
            </a:fld>
            <a:endParaRPr lang="en-US" dirty="0"/>
          </a:p>
        </p:txBody>
      </p:sp>
      <p:sp>
        <p:nvSpPr>
          <p:cNvPr id="5" name="Footer Placeholder 4"/>
          <p:cNvSpPr>
            <a:spLocks noGrp="1"/>
          </p:cNvSpPr>
          <p:nvPr>
            <p:ph type="ftr" sz="quarter" idx="11"/>
          </p:nvPr>
        </p:nvSpPr>
        <p:spPr>
          <a:xfrm>
            <a:off x="457200" y="6480969"/>
            <a:ext cx="4260056" cy="300831"/>
          </a:xfrm>
        </p:spPr>
        <p:txBody>
          <a:bodyPr/>
          <a:lstStyle/>
          <a:p>
            <a:endParaRPr lang="en-US" dirty="0"/>
          </a:p>
        </p:txBody>
      </p:sp>
      <p:sp>
        <p:nvSpPr>
          <p:cNvPr id="6" name="Slide Number Placeholder 5"/>
          <p:cNvSpPr>
            <a:spLocks noGrp="1"/>
          </p:cNvSpPr>
          <p:nvPr>
            <p:ph type="sldNum" sz="quarter" idx="12"/>
          </p:nvPr>
        </p:nvSpPr>
        <p:spPr/>
        <p:txBody>
          <a:bodyPr/>
          <a:lstStyle/>
          <a:p>
            <a:fld id="{5E7276AD-A2C8-42A9-96CD-421B86FA4A0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Date Placeholder 3"/>
          <p:cNvSpPr>
            <a:spLocks noGrp="1"/>
          </p:cNvSpPr>
          <p:nvPr>
            <p:ph type="dt" sz="half" idx="10"/>
          </p:nvPr>
        </p:nvSpPr>
        <p:spPr>
          <a:xfrm>
            <a:off x="6955632" y="6477000"/>
            <a:ext cx="2133600" cy="304800"/>
          </a:xfrm>
        </p:spPr>
        <p:txBody>
          <a:bodyPr/>
          <a:lstStyle/>
          <a:p>
            <a:fld id="{A594695B-DA3E-4242-9640-4659B8A25F98}" type="datetime1">
              <a:rPr lang="en-US" smtClean="0"/>
              <a:pPr/>
              <a:t>5/29/2015</a:t>
            </a:fld>
            <a:endParaRPr lang="en-US" dirty="0"/>
          </a:p>
        </p:txBody>
      </p:sp>
      <p:sp>
        <p:nvSpPr>
          <p:cNvPr id="5" name="Footer Placeholder 4"/>
          <p:cNvSpPr>
            <a:spLocks noGrp="1"/>
          </p:cNvSpPr>
          <p:nvPr>
            <p:ph type="ftr" sz="quarter" idx="11"/>
          </p:nvPr>
        </p:nvSpPr>
        <p:spPr>
          <a:xfrm>
            <a:off x="2619376" y="6480969"/>
            <a:ext cx="4260056" cy="300831"/>
          </a:xfrm>
        </p:spPr>
        <p:txBody>
          <a:bodyPr/>
          <a:lstStyle/>
          <a:p>
            <a:endParaRPr lang="en-US" dirty="0"/>
          </a:p>
        </p:txBody>
      </p:sp>
      <p:sp>
        <p:nvSpPr>
          <p:cNvPr id="6" name="Slide Number Placeholder 5"/>
          <p:cNvSpPr>
            <a:spLocks noGrp="1"/>
          </p:cNvSpPr>
          <p:nvPr>
            <p:ph type="sldNum" sz="quarter" idx="12"/>
          </p:nvPr>
        </p:nvSpPr>
        <p:spPr>
          <a:xfrm>
            <a:off x="8451056" y="809624"/>
            <a:ext cx="502920" cy="300831"/>
          </a:xfrm>
        </p:spPr>
        <p:txBody>
          <a:bodyPr/>
          <a:lstStyle/>
          <a:p>
            <a:fld id="{5E7276AD-A2C8-42A9-96CD-421B86FA4A04}" type="slidenum">
              <a:rPr lang="en-US" smtClean="0"/>
              <a:pPr/>
              <a:t>‹#›</a:t>
            </a:fld>
            <a:endParaRPr lang="en-US" dirty="0"/>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261E1119-8525-4560-9D16-95F4474C81FC}" type="datetime1">
              <a:rPr lang="en-US" smtClean="0"/>
              <a:pPr/>
              <a:t>5/29/2015</a:t>
            </a:fld>
            <a:endParaRPr lang="en-US" dirty="0"/>
          </a:p>
        </p:txBody>
      </p:sp>
      <p:sp>
        <p:nvSpPr>
          <p:cNvPr id="6" name="Footer Placeholder 5"/>
          <p:cNvSpPr>
            <a:spLocks noGrp="1"/>
          </p:cNvSpPr>
          <p:nvPr>
            <p:ph type="ftr" sz="quarter" idx="11"/>
          </p:nvPr>
        </p:nvSpPr>
        <p:spPr>
          <a:xfrm>
            <a:off x="457200" y="6480969"/>
            <a:ext cx="4260056" cy="301752"/>
          </a:xfrm>
        </p:spPr>
        <p:txBody>
          <a:bodyPr/>
          <a:lstStyle/>
          <a:p>
            <a:endParaRPr lang="en-US" dirty="0"/>
          </a:p>
        </p:txBody>
      </p:sp>
      <p:sp>
        <p:nvSpPr>
          <p:cNvPr id="7" name="Slide Number Placeholder 6"/>
          <p:cNvSpPr>
            <a:spLocks noGrp="1"/>
          </p:cNvSpPr>
          <p:nvPr>
            <p:ph type="sldNum" sz="quarter" idx="12"/>
          </p:nvPr>
        </p:nvSpPr>
        <p:spPr>
          <a:xfrm>
            <a:off x="7589520" y="6480969"/>
            <a:ext cx="502920" cy="301752"/>
          </a:xfrm>
        </p:spPr>
        <p:txBody>
          <a:bodyPr/>
          <a:lstStyle/>
          <a:p>
            <a:fld id="{5E7276AD-A2C8-42A9-96CD-421B86FA4A0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0B4AD26A-0AEC-48A4-8AF2-FA5998B96490}" type="datetime1">
              <a:rPr lang="en-US" smtClean="0"/>
              <a:pPr/>
              <a:t>5/29/2015</a:t>
            </a:fld>
            <a:endParaRPr lang="en-US" dirty="0"/>
          </a:p>
        </p:txBody>
      </p:sp>
      <p:sp>
        <p:nvSpPr>
          <p:cNvPr id="8" name="Footer Placeholder 7"/>
          <p:cNvSpPr>
            <a:spLocks noGrp="1"/>
          </p:cNvSpPr>
          <p:nvPr>
            <p:ph type="ftr" sz="quarter" idx="11"/>
          </p:nvPr>
        </p:nvSpPr>
        <p:spPr>
          <a:xfrm>
            <a:off x="457200" y="6480969"/>
            <a:ext cx="4261104" cy="301752"/>
          </a:xfrm>
        </p:spPr>
        <p:txBody>
          <a:bodyPr/>
          <a:lstStyle/>
          <a:p>
            <a:endParaRPr lang="en-US" dirty="0"/>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5E7276AD-A2C8-42A9-96CD-421B86FA4A04}"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E615B22-41DC-461A-BF79-EF0A43BCFF1C}" type="datetime1">
              <a:rPr lang="en-US" smtClean="0"/>
              <a:pPr/>
              <a:t>5/29/2015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E7276AD-A2C8-42A9-96CD-421B86FA4A0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725DD73C-D653-401B-8D12-24A37B872BC3}" type="datetime1">
              <a:rPr lang="en-US" smtClean="0"/>
              <a:pPr/>
              <a:t>5/29/2015</a:t>
            </a:fld>
            <a:endParaRPr lang="en-US" dirty="0"/>
          </a:p>
        </p:txBody>
      </p:sp>
      <p:sp>
        <p:nvSpPr>
          <p:cNvPr id="3" name="Footer Placeholder 2"/>
          <p:cNvSpPr>
            <a:spLocks noGrp="1"/>
          </p:cNvSpPr>
          <p:nvPr>
            <p:ph type="ftr" sz="quarter" idx="11"/>
          </p:nvPr>
        </p:nvSpPr>
        <p:spPr>
          <a:xfrm>
            <a:off x="457200" y="6481890"/>
            <a:ext cx="4260056" cy="300831"/>
          </a:xfrm>
        </p:spPr>
        <p:txBody>
          <a:bodyPr/>
          <a:lstStyle/>
          <a:p>
            <a:endParaRPr lang="en-US" dirty="0"/>
          </a:p>
        </p:txBody>
      </p:sp>
      <p:sp>
        <p:nvSpPr>
          <p:cNvPr id="4" name="Slide Number Placeholder 3"/>
          <p:cNvSpPr>
            <a:spLocks noGrp="1"/>
          </p:cNvSpPr>
          <p:nvPr>
            <p:ph type="sldNum" sz="quarter" idx="12"/>
          </p:nvPr>
        </p:nvSpPr>
        <p:spPr>
          <a:xfrm>
            <a:off x="7589520" y="6480969"/>
            <a:ext cx="502920" cy="301752"/>
          </a:xfrm>
        </p:spPr>
        <p:txBody>
          <a:bodyPr/>
          <a:lstStyle/>
          <a:p>
            <a:fld id="{5E7276AD-A2C8-42A9-96CD-421B86FA4A0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44C2BAC6-8766-4631-BEEC-BFCC631F3E60}" type="datetime1">
              <a:rPr lang="en-US" smtClean="0"/>
              <a:pPr/>
              <a:t>5/29/2015</a:t>
            </a:fld>
            <a:endParaRPr lang="en-US" dirty="0"/>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dirty="0"/>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5E7276AD-A2C8-42A9-96CD-421B86FA4A04}"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BCBE4223-47DD-4D5F-AF2E-3088D53480FD}" type="datetime1">
              <a:rPr lang="en-US" smtClean="0"/>
              <a:pPr/>
              <a:t>5/29/2015</a:t>
            </a:fld>
            <a:endParaRPr lang="en-US" dirty="0"/>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dirty="0"/>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5E7276AD-A2C8-42A9-96CD-421B86FA4A04}"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E943A9B7-3EF6-45AD-AB5E-6E10F2CC1A5C}" type="datetime1">
              <a:rPr lang="en-US" smtClean="0"/>
              <a:pPr/>
              <a:t>5/29/2015</a:t>
            </a:fld>
            <a:endParaRPr lang="en-US" dirty="0"/>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dirty="0"/>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5E7276AD-A2C8-42A9-96CD-421B86FA4A04}"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776288"/>
            <a:ext cx="8229600" cy="1470025"/>
          </a:xfrm>
        </p:spPr>
        <p:txBody>
          <a:bodyPr>
            <a:noAutofit/>
          </a:bodyPr>
          <a:lstStyle/>
          <a:p>
            <a:r>
              <a:rPr lang="en-US" sz="2800" b="1" dirty="0" smtClean="0"/>
              <a:t>A New Prescription for </a:t>
            </a:r>
            <a:br>
              <a:rPr lang="en-US" sz="2800" b="1" dirty="0" smtClean="0"/>
            </a:br>
            <a:r>
              <a:rPr lang="en-US" sz="2800" b="1" dirty="0" smtClean="0"/>
              <a:t>Physician Restrictive Covenants in Illinois</a:t>
            </a:r>
            <a:endParaRPr lang="en-US" sz="2800" b="1" dirty="0"/>
          </a:p>
        </p:txBody>
      </p:sp>
      <p:sp>
        <p:nvSpPr>
          <p:cNvPr id="3" name="Subtitle 2"/>
          <p:cNvSpPr>
            <a:spLocks noGrp="1"/>
          </p:cNvSpPr>
          <p:nvPr>
            <p:ph type="subTitle" idx="1"/>
          </p:nvPr>
        </p:nvSpPr>
        <p:spPr>
          <a:xfrm>
            <a:off x="762000" y="2667000"/>
            <a:ext cx="8062912" cy="1905000"/>
          </a:xfrm>
        </p:spPr>
        <p:txBody>
          <a:bodyPr>
            <a:noAutofit/>
          </a:bodyPr>
          <a:lstStyle/>
          <a:p>
            <a:r>
              <a:rPr lang="en-US" sz="2400" b="1" u="sng" dirty="0" smtClean="0"/>
              <a:t>William J. Cadigan, J.D.</a:t>
            </a:r>
          </a:p>
          <a:p>
            <a:r>
              <a:rPr lang="en-US" sz="2400" dirty="0" smtClean="0"/>
              <a:t>Law Office of William J. Cadigan, P.C.</a:t>
            </a:r>
          </a:p>
          <a:p>
            <a:endParaRPr lang="en-US" sz="2400" b="1" dirty="0" smtClean="0"/>
          </a:p>
          <a:p>
            <a:r>
              <a:rPr lang="en-US" sz="2400" b="1" u="sng" dirty="0" smtClean="0"/>
              <a:t>Ross I. Molho, J.D.</a:t>
            </a:r>
          </a:p>
          <a:p>
            <a:r>
              <a:rPr lang="en-US" sz="2400" dirty="0" smtClean="0"/>
              <a:t>Clingen Callow &amp; McLean, LLC</a:t>
            </a:r>
            <a:endParaRPr lang="en-US" sz="2400" dirty="0"/>
          </a:p>
        </p:txBody>
      </p:sp>
    </p:spTree>
    <p:extLst>
      <p:ext uri="{BB962C8B-B14F-4D97-AF65-F5344CB8AC3E}">
        <p14:creationId xmlns:p14="http://schemas.microsoft.com/office/powerpoint/2010/main" xmlns="" val="13277984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The Rule of Reason Test</a:t>
            </a:r>
            <a:endParaRPr lang="en-US" sz="3200" b="1" dirty="0"/>
          </a:p>
        </p:txBody>
      </p:sp>
      <p:sp>
        <p:nvSpPr>
          <p:cNvPr id="3" name="Content Placeholder 2"/>
          <p:cNvSpPr>
            <a:spLocks noGrp="1"/>
          </p:cNvSpPr>
          <p:nvPr>
            <p:ph idx="1"/>
          </p:nvPr>
        </p:nvSpPr>
        <p:spPr/>
        <p:txBody>
          <a:bodyPr>
            <a:normAutofit/>
          </a:bodyPr>
          <a:lstStyle/>
          <a:p>
            <a:pPr lvl="1">
              <a:buFont typeface="Century Gothic" pitchFamily="34" charset="0"/>
              <a:buChar char="●"/>
            </a:pPr>
            <a:r>
              <a:rPr lang="en-US" sz="2400" dirty="0"/>
              <a:t>Illinois courts also give weight to others factors such as</a:t>
            </a:r>
            <a:r>
              <a:rPr lang="en-US" sz="2400" dirty="0" smtClean="0"/>
              <a:t>:</a:t>
            </a:r>
          </a:p>
          <a:p>
            <a:pPr lvl="2">
              <a:buFont typeface="Wingdings" pitchFamily="2" charset="2"/>
              <a:buChar char="Ø"/>
            </a:pPr>
            <a:r>
              <a:rPr lang="en-US" dirty="0" smtClean="0"/>
              <a:t>whether </a:t>
            </a:r>
            <a:r>
              <a:rPr lang="en-US" dirty="0"/>
              <a:t>competition from the former employee would threaten “permanent or near permanent” customer relationships</a:t>
            </a:r>
            <a:r>
              <a:rPr lang="en-US" dirty="0" smtClean="0"/>
              <a:t>;</a:t>
            </a:r>
          </a:p>
          <a:p>
            <a:pPr lvl="2">
              <a:buFont typeface="Wingdings" pitchFamily="2" charset="2"/>
              <a:buChar char="Ø"/>
            </a:pPr>
            <a:endParaRPr lang="en-US" dirty="0"/>
          </a:p>
          <a:p>
            <a:pPr lvl="2">
              <a:buFont typeface="Wingdings" pitchFamily="2" charset="2"/>
              <a:buChar char="Ø"/>
            </a:pPr>
            <a:r>
              <a:rPr lang="en-US" dirty="0"/>
              <a:t>whether there is a risk that the employer’s confidential business information might be used by the departing employee for his or her own benefit.</a:t>
            </a:r>
          </a:p>
          <a:p>
            <a:endParaRPr lang="en-US" sz="2400" dirty="0"/>
          </a:p>
        </p:txBody>
      </p:sp>
      <p:sp>
        <p:nvSpPr>
          <p:cNvPr id="4" name="Slide Number Placeholder 3"/>
          <p:cNvSpPr>
            <a:spLocks noGrp="1"/>
          </p:cNvSpPr>
          <p:nvPr>
            <p:ph type="sldNum" sz="quarter" idx="12"/>
          </p:nvPr>
        </p:nvSpPr>
        <p:spPr/>
        <p:txBody>
          <a:bodyPr/>
          <a:lstStyle/>
          <a:p>
            <a:fld id="{5E7276AD-A2C8-42A9-96CD-421B86FA4A04}" type="slidenum">
              <a:rPr lang="en-US" smtClean="0"/>
              <a:pPr/>
              <a:t>10</a:t>
            </a:fld>
            <a:endParaRPr lang="en-US" dirty="0"/>
          </a:p>
        </p:txBody>
      </p:sp>
    </p:spTree>
    <p:extLst>
      <p:ext uri="{BB962C8B-B14F-4D97-AF65-F5344CB8AC3E}">
        <p14:creationId xmlns:p14="http://schemas.microsoft.com/office/powerpoint/2010/main" xmlns="" val="3646362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What is a legitimate business interest for a physician practice?</a:t>
            </a:r>
            <a:endParaRPr lang="en-US" sz="3200" b="1" dirty="0"/>
          </a:p>
        </p:txBody>
      </p:sp>
      <p:sp>
        <p:nvSpPr>
          <p:cNvPr id="3" name="Content Placeholder 2"/>
          <p:cNvSpPr>
            <a:spLocks noGrp="1"/>
          </p:cNvSpPr>
          <p:nvPr>
            <p:ph idx="1"/>
          </p:nvPr>
        </p:nvSpPr>
        <p:spPr/>
        <p:txBody>
          <a:bodyPr>
            <a:normAutofit fontScale="85000" lnSpcReduction="10000"/>
          </a:bodyPr>
          <a:lstStyle/>
          <a:p>
            <a:pPr lvl="1">
              <a:buFont typeface="Century Gothic" pitchFamily="34" charset="0"/>
              <a:buChar char="●"/>
            </a:pPr>
            <a:r>
              <a:rPr lang="en-US" sz="2800" dirty="0"/>
              <a:t>Dating back almost 60 years, Illinois case law has held that physician practices have a legitimate business interest in limiting competition from a former member of the group and that a restrictive covenant to that effect does not pose a risk of harm to the public.  </a:t>
            </a:r>
            <a:endParaRPr lang="en-US" sz="2800" dirty="0" smtClean="0"/>
          </a:p>
          <a:p>
            <a:pPr lvl="1">
              <a:buFont typeface="Century Gothic" pitchFamily="34" charset="0"/>
              <a:buChar char="●"/>
            </a:pPr>
            <a:endParaRPr lang="en-US" sz="2800" dirty="0"/>
          </a:p>
          <a:p>
            <a:pPr lvl="1">
              <a:buFont typeface="Century Gothic" pitchFamily="34" charset="0"/>
              <a:buChar char="●"/>
            </a:pPr>
            <a:r>
              <a:rPr lang="en-US" sz="2800" dirty="0"/>
              <a:t>As recently as 2006, the Illinois Supreme Court </a:t>
            </a:r>
            <a:r>
              <a:rPr lang="en-US" sz="2800" dirty="0" smtClean="0"/>
              <a:t>reaffirmed </a:t>
            </a:r>
            <a:r>
              <a:rPr lang="en-US" sz="2800" dirty="0"/>
              <a:t>that restrictive covenants are permissible in physician employment arrangements, so long as they are reasonable and serve a legitimate business interest.</a:t>
            </a:r>
          </a:p>
          <a:p>
            <a:endParaRPr lang="en-US" dirty="0"/>
          </a:p>
        </p:txBody>
      </p:sp>
      <p:sp>
        <p:nvSpPr>
          <p:cNvPr id="4" name="Slide Number Placeholder 3"/>
          <p:cNvSpPr>
            <a:spLocks noGrp="1"/>
          </p:cNvSpPr>
          <p:nvPr>
            <p:ph type="sldNum" sz="quarter" idx="12"/>
          </p:nvPr>
        </p:nvSpPr>
        <p:spPr/>
        <p:txBody>
          <a:bodyPr/>
          <a:lstStyle/>
          <a:p>
            <a:fld id="{5E7276AD-A2C8-42A9-96CD-421B86FA4A04}" type="slidenum">
              <a:rPr lang="en-US" smtClean="0"/>
              <a:pPr/>
              <a:t>11</a:t>
            </a:fld>
            <a:endParaRPr lang="en-US" dirty="0"/>
          </a:p>
        </p:txBody>
      </p:sp>
    </p:spTree>
    <p:extLst>
      <p:ext uri="{BB962C8B-B14F-4D97-AF65-F5344CB8AC3E}">
        <p14:creationId xmlns:p14="http://schemas.microsoft.com/office/powerpoint/2010/main" xmlns="" val="3739744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What is a legitimate business interest for a physician practice?</a:t>
            </a:r>
          </a:p>
        </p:txBody>
      </p:sp>
      <p:sp>
        <p:nvSpPr>
          <p:cNvPr id="3" name="Content Placeholder 2"/>
          <p:cNvSpPr>
            <a:spLocks noGrp="1"/>
          </p:cNvSpPr>
          <p:nvPr>
            <p:ph idx="1"/>
          </p:nvPr>
        </p:nvSpPr>
        <p:spPr/>
        <p:txBody>
          <a:bodyPr>
            <a:normAutofit fontScale="92500" lnSpcReduction="20000"/>
          </a:bodyPr>
          <a:lstStyle/>
          <a:p>
            <a:pPr lvl="1">
              <a:buFont typeface="Century Gothic" pitchFamily="34" charset="0"/>
              <a:buChar char="●"/>
            </a:pPr>
            <a:r>
              <a:rPr lang="en-US" sz="2800" dirty="0"/>
              <a:t>In 2011, in an effort to clarify the appropriate standard for what constitutes a “legitimate business interest,” the Illinois Supreme Court issued the </a:t>
            </a:r>
            <a:r>
              <a:rPr lang="en-US" sz="2800" i="1" u="sng" dirty="0"/>
              <a:t>Reliable Fire</a:t>
            </a:r>
            <a:r>
              <a:rPr lang="en-US" sz="2800" dirty="0"/>
              <a:t> </a:t>
            </a:r>
            <a:r>
              <a:rPr lang="en-US" sz="2800" dirty="0" smtClean="0"/>
              <a:t>decision.  </a:t>
            </a:r>
          </a:p>
          <a:p>
            <a:pPr lvl="1">
              <a:buFont typeface="Century Gothic" pitchFamily="34" charset="0"/>
              <a:buChar char="●"/>
            </a:pPr>
            <a:endParaRPr lang="en-US" sz="2800" dirty="0"/>
          </a:p>
          <a:p>
            <a:pPr lvl="1">
              <a:buFont typeface="Century Gothic" pitchFamily="34" charset="0"/>
              <a:buChar char="●"/>
            </a:pPr>
            <a:r>
              <a:rPr lang="en-US" sz="2800" dirty="0"/>
              <a:t>The “rule of reason” test and these other factors are merely “inconclusive aids” and that a balancing test, with a careful analysis of the totality of the circumstances of the particular set of facts surrounding each individual case, is required to determine if a legitimate business interest exists to enforce a restrictive covenant.</a:t>
            </a:r>
          </a:p>
          <a:p>
            <a:endParaRPr lang="en-US" dirty="0"/>
          </a:p>
        </p:txBody>
      </p:sp>
      <p:sp>
        <p:nvSpPr>
          <p:cNvPr id="4" name="Slide Number Placeholder 3"/>
          <p:cNvSpPr>
            <a:spLocks noGrp="1"/>
          </p:cNvSpPr>
          <p:nvPr>
            <p:ph type="sldNum" sz="quarter" idx="12"/>
          </p:nvPr>
        </p:nvSpPr>
        <p:spPr/>
        <p:txBody>
          <a:bodyPr/>
          <a:lstStyle/>
          <a:p>
            <a:fld id="{5E7276AD-A2C8-42A9-96CD-421B86FA4A04}" type="slidenum">
              <a:rPr lang="en-US" smtClean="0"/>
              <a:pPr/>
              <a:t>12</a:t>
            </a:fld>
            <a:endParaRPr lang="en-US" dirty="0"/>
          </a:p>
        </p:txBody>
      </p:sp>
    </p:spTree>
    <p:extLst>
      <p:ext uri="{BB962C8B-B14F-4D97-AF65-F5344CB8AC3E}">
        <p14:creationId xmlns:p14="http://schemas.microsoft.com/office/powerpoint/2010/main" xmlns="" val="37284122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The Facts and Circumstances Test Applied to Physician Agreements</a:t>
            </a:r>
            <a:endParaRPr lang="en-US" sz="3200" b="1" dirty="0"/>
          </a:p>
        </p:txBody>
      </p:sp>
      <p:sp>
        <p:nvSpPr>
          <p:cNvPr id="3" name="Content Placeholder 2"/>
          <p:cNvSpPr>
            <a:spLocks noGrp="1"/>
          </p:cNvSpPr>
          <p:nvPr>
            <p:ph idx="1"/>
          </p:nvPr>
        </p:nvSpPr>
        <p:spPr/>
        <p:txBody>
          <a:bodyPr>
            <a:normAutofit fontScale="92500" lnSpcReduction="10000"/>
          </a:bodyPr>
          <a:lstStyle/>
          <a:p>
            <a:pPr lvl="1">
              <a:buFont typeface="Century Gothic" pitchFamily="34" charset="0"/>
              <a:buChar char="●"/>
            </a:pPr>
            <a:r>
              <a:rPr lang="en-US" dirty="0"/>
              <a:t>In 2013, an intermediate level appeals court in Chicago used the standards set forth in </a:t>
            </a:r>
            <a:r>
              <a:rPr lang="en-US" i="1" u="sng" dirty="0"/>
              <a:t>Reliable Fire</a:t>
            </a:r>
            <a:r>
              <a:rPr lang="en-US" dirty="0"/>
              <a:t> to analyze the totality of the facts and circumstances of a restrictive covenant contained in a physician employment agreement and determined it was unenforceable</a:t>
            </a:r>
            <a:r>
              <a:rPr lang="en-US" dirty="0" smtClean="0"/>
              <a:t>.</a:t>
            </a:r>
          </a:p>
          <a:p>
            <a:pPr lvl="1">
              <a:buFont typeface="Century Gothic" pitchFamily="34" charset="0"/>
              <a:buChar char="●"/>
            </a:pPr>
            <a:endParaRPr lang="en-US" dirty="0"/>
          </a:p>
          <a:p>
            <a:pPr lvl="1">
              <a:buFont typeface="Century Gothic" pitchFamily="34" charset="0"/>
              <a:buChar char="●"/>
            </a:pPr>
            <a:r>
              <a:rPr lang="en-US" dirty="0"/>
              <a:t>A gastroenterologist left his group to join NorthShore University HealthSystems Medical Group.  The former group sued to enforce a restrictive covenant against the departing physician.</a:t>
            </a:r>
          </a:p>
          <a:p>
            <a:endParaRPr lang="en-US" dirty="0"/>
          </a:p>
        </p:txBody>
      </p:sp>
      <p:sp>
        <p:nvSpPr>
          <p:cNvPr id="4" name="Slide Number Placeholder 3"/>
          <p:cNvSpPr>
            <a:spLocks noGrp="1"/>
          </p:cNvSpPr>
          <p:nvPr>
            <p:ph type="sldNum" sz="quarter" idx="12"/>
          </p:nvPr>
        </p:nvSpPr>
        <p:spPr/>
        <p:txBody>
          <a:bodyPr/>
          <a:lstStyle/>
          <a:p>
            <a:fld id="{5E7276AD-A2C8-42A9-96CD-421B86FA4A04}" type="slidenum">
              <a:rPr lang="en-US" smtClean="0"/>
              <a:pPr/>
              <a:t>13</a:t>
            </a:fld>
            <a:endParaRPr lang="en-US" dirty="0"/>
          </a:p>
        </p:txBody>
      </p:sp>
    </p:spTree>
    <p:extLst>
      <p:ext uri="{BB962C8B-B14F-4D97-AF65-F5344CB8AC3E}">
        <p14:creationId xmlns:p14="http://schemas.microsoft.com/office/powerpoint/2010/main" xmlns="" val="1094558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The Facts and Circumstances Test Applied to Physician Agreements</a:t>
            </a:r>
          </a:p>
        </p:txBody>
      </p:sp>
      <p:sp>
        <p:nvSpPr>
          <p:cNvPr id="3" name="Content Placeholder 2"/>
          <p:cNvSpPr>
            <a:spLocks noGrp="1"/>
          </p:cNvSpPr>
          <p:nvPr>
            <p:ph idx="1"/>
          </p:nvPr>
        </p:nvSpPr>
        <p:spPr>
          <a:xfrm>
            <a:off x="457200" y="1600200"/>
            <a:ext cx="8229600" cy="4854608"/>
          </a:xfrm>
        </p:spPr>
        <p:txBody>
          <a:bodyPr>
            <a:normAutofit fontScale="85000" lnSpcReduction="20000"/>
          </a:bodyPr>
          <a:lstStyle/>
          <a:p>
            <a:pPr lvl="1">
              <a:buFont typeface="Century Gothic" pitchFamily="34" charset="0"/>
              <a:buChar char="●"/>
            </a:pPr>
            <a:r>
              <a:rPr lang="en-US" dirty="0"/>
              <a:t>The court reviewed several factors, including the group’s business operations and inbound referral streams, and determined that the relationship between the group and the patients was not a near permanent one.  The evidentiary record  showed that although the physician was a member of the group, his patient referral stream, marketing and billing systems, and compensation were all independent of the members of the group.  The physician even maintained a separate office location and phone number from the group.  </a:t>
            </a:r>
            <a:endParaRPr lang="en-US" dirty="0" smtClean="0"/>
          </a:p>
          <a:p>
            <a:pPr lvl="1">
              <a:buFont typeface="Century Gothic" pitchFamily="34" charset="0"/>
              <a:buChar char="●"/>
            </a:pPr>
            <a:endParaRPr lang="en-US" dirty="0"/>
          </a:p>
          <a:p>
            <a:pPr lvl="1">
              <a:buFont typeface="Century Gothic" pitchFamily="34" charset="0"/>
              <a:buChar char="●"/>
            </a:pPr>
            <a:r>
              <a:rPr lang="en-US" dirty="0" smtClean="0"/>
              <a:t>The </a:t>
            </a:r>
            <a:r>
              <a:rPr lang="en-US" dirty="0"/>
              <a:t>court ruled that the relationship existed between the departing physician and his patients.  Therefore, the group had no legitimate business interest in need of protection from competition by the departing physician.</a:t>
            </a:r>
          </a:p>
          <a:p>
            <a:pPr>
              <a:buFont typeface="Century Gothic" pitchFamily="34" charset="0"/>
              <a:buChar char="●"/>
            </a:pPr>
            <a:endParaRPr lang="en-US" dirty="0"/>
          </a:p>
        </p:txBody>
      </p:sp>
      <p:sp>
        <p:nvSpPr>
          <p:cNvPr id="4" name="Slide Number Placeholder 3"/>
          <p:cNvSpPr>
            <a:spLocks noGrp="1"/>
          </p:cNvSpPr>
          <p:nvPr>
            <p:ph type="sldNum" sz="quarter" idx="12"/>
          </p:nvPr>
        </p:nvSpPr>
        <p:spPr/>
        <p:txBody>
          <a:bodyPr/>
          <a:lstStyle/>
          <a:p>
            <a:fld id="{5E7276AD-A2C8-42A9-96CD-421B86FA4A04}" type="slidenum">
              <a:rPr lang="en-US" smtClean="0"/>
              <a:pPr/>
              <a:t>14</a:t>
            </a:fld>
            <a:endParaRPr lang="en-US" dirty="0"/>
          </a:p>
        </p:txBody>
      </p:sp>
    </p:spTree>
    <p:extLst>
      <p:ext uri="{BB962C8B-B14F-4D97-AF65-F5344CB8AC3E}">
        <p14:creationId xmlns:p14="http://schemas.microsoft.com/office/powerpoint/2010/main" xmlns="" val="272956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Restrictions on Hospital Privileges</a:t>
            </a:r>
            <a:endParaRPr lang="en-US" sz="3200" b="1" dirty="0"/>
          </a:p>
        </p:txBody>
      </p:sp>
      <p:sp>
        <p:nvSpPr>
          <p:cNvPr id="3" name="Content Placeholder 2"/>
          <p:cNvSpPr>
            <a:spLocks noGrp="1"/>
          </p:cNvSpPr>
          <p:nvPr>
            <p:ph idx="1"/>
          </p:nvPr>
        </p:nvSpPr>
        <p:spPr>
          <a:xfrm>
            <a:off x="457200" y="1371600"/>
            <a:ext cx="8229600" cy="5083208"/>
          </a:xfrm>
        </p:spPr>
        <p:txBody>
          <a:bodyPr>
            <a:normAutofit fontScale="85000" lnSpcReduction="20000"/>
          </a:bodyPr>
          <a:lstStyle/>
          <a:p>
            <a:pPr lvl="1">
              <a:buFont typeface="Century Gothic" pitchFamily="34" charset="0"/>
              <a:buChar char="●"/>
            </a:pPr>
            <a:r>
              <a:rPr lang="en-US" dirty="0"/>
              <a:t>In addition to restrictions on who a departing physician may practice with, some non-compete provisions require a physician to resign privileges at hospitals and outpatient treatment center where members of the group are on staff</a:t>
            </a:r>
            <a:r>
              <a:rPr lang="en-US" dirty="0" smtClean="0"/>
              <a:t>.</a:t>
            </a:r>
          </a:p>
          <a:p>
            <a:pPr lvl="1">
              <a:buFont typeface="Century Gothic" pitchFamily="34" charset="0"/>
              <a:buChar char="●"/>
            </a:pPr>
            <a:endParaRPr lang="en-US" dirty="0"/>
          </a:p>
          <a:p>
            <a:pPr lvl="1">
              <a:buFont typeface="Century Gothic" pitchFamily="34" charset="0"/>
              <a:buChar char="●"/>
            </a:pPr>
            <a:r>
              <a:rPr lang="en-US" dirty="0"/>
              <a:t>In 2013, an appeals court ruled that a privileges restriction sought to be imposed by a podiatry group was </a:t>
            </a:r>
            <a:r>
              <a:rPr lang="en-US" dirty="0" smtClean="0"/>
              <a:t>greater </a:t>
            </a:r>
            <a:r>
              <a:rPr lang="en-US" dirty="0"/>
              <a:t>than necessary to protect the legitimate business interest of the group and imposed an undue hardship on the departing doctor by requiring him to permanently resign all clinical privileges at the restricted facilities</a:t>
            </a:r>
            <a:r>
              <a:rPr lang="en-US" dirty="0" smtClean="0"/>
              <a:t>.</a:t>
            </a:r>
          </a:p>
          <a:p>
            <a:pPr lvl="1">
              <a:buFont typeface="Century Gothic" pitchFamily="34" charset="0"/>
              <a:buChar char="●"/>
            </a:pPr>
            <a:endParaRPr lang="en-US" dirty="0"/>
          </a:p>
          <a:p>
            <a:pPr lvl="1">
              <a:buFont typeface="Century Gothic" pitchFamily="34" charset="0"/>
              <a:buChar char="●"/>
            </a:pPr>
            <a:r>
              <a:rPr lang="en-US" dirty="0"/>
              <a:t>This ruling </a:t>
            </a:r>
            <a:r>
              <a:rPr lang="en-US" dirty="0" smtClean="0"/>
              <a:t>suggests that </a:t>
            </a:r>
            <a:r>
              <a:rPr lang="en-US" dirty="0"/>
              <a:t>privileges restrictions will be hard to enforce in the future.</a:t>
            </a:r>
          </a:p>
          <a:p>
            <a:endParaRPr lang="en-US" dirty="0"/>
          </a:p>
        </p:txBody>
      </p:sp>
      <p:sp>
        <p:nvSpPr>
          <p:cNvPr id="4" name="Slide Number Placeholder 3"/>
          <p:cNvSpPr>
            <a:spLocks noGrp="1"/>
          </p:cNvSpPr>
          <p:nvPr>
            <p:ph type="sldNum" sz="quarter" idx="12"/>
          </p:nvPr>
        </p:nvSpPr>
        <p:spPr/>
        <p:txBody>
          <a:bodyPr/>
          <a:lstStyle/>
          <a:p>
            <a:fld id="{5E7276AD-A2C8-42A9-96CD-421B86FA4A04}" type="slidenum">
              <a:rPr lang="en-US" smtClean="0"/>
              <a:pPr/>
              <a:t>15</a:t>
            </a:fld>
            <a:endParaRPr lang="en-US" dirty="0"/>
          </a:p>
        </p:txBody>
      </p:sp>
    </p:spTree>
    <p:extLst>
      <p:ext uri="{BB962C8B-B14F-4D97-AF65-F5344CB8AC3E}">
        <p14:creationId xmlns:p14="http://schemas.microsoft.com/office/powerpoint/2010/main" xmlns="" val="272097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Non-Solicitation of Patients and Employees</a:t>
            </a:r>
            <a:endParaRPr lang="en-US" sz="3200" b="1" dirty="0"/>
          </a:p>
        </p:txBody>
      </p:sp>
      <p:sp>
        <p:nvSpPr>
          <p:cNvPr id="3" name="Content Placeholder 2"/>
          <p:cNvSpPr>
            <a:spLocks noGrp="1"/>
          </p:cNvSpPr>
          <p:nvPr>
            <p:ph idx="1"/>
          </p:nvPr>
        </p:nvSpPr>
        <p:spPr>
          <a:xfrm>
            <a:off x="457200" y="1600200"/>
            <a:ext cx="8229600" cy="4854608"/>
          </a:xfrm>
        </p:spPr>
        <p:txBody>
          <a:bodyPr>
            <a:normAutofit fontScale="85000" lnSpcReduction="20000"/>
          </a:bodyPr>
          <a:lstStyle/>
          <a:p>
            <a:pPr lvl="1">
              <a:buFont typeface="Century Gothic" pitchFamily="34" charset="0"/>
              <a:buChar char="●"/>
            </a:pPr>
            <a:r>
              <a:rPr lang="en-US" sz="2800" dirty="0"/>
              <a:t>It is also common to see language in post employment restrictive covenants that </a:t>
            </a:r>
            <a:r>
              <a:rPr lang="en-US" sz="2800" dirty="0" smtClean="0"/>
              <a:t>prohibits </a:t>
            </a:r>
            <a:r>
              <a:rPr lang="en-US" sz="2800" dirty="0"/>
              <a:t>departing physicians from soliciting the group’s patients and employees to follow them to the new practice</a:t>
            </a:r>
            <a:r>
              <a:rPr lang="en-US" sz="2800" dirty="0" smtClean="0"/>
              <a:t>.</a:t>
            </a:r>
          </a:p>
          <a:p>
            <a:pPr lvl="1">
              <a:buFont typeface="Century Gothic" pitchFamily="34" charset="0"/>
              <a:buChar char="●"/>
            </a:pPr>
            <a:endParaRPr lang="en-US" sz="2800" dirty="0"/>
          </a:p>
          <a:p>
            <a:pPr lvl="1">
              <a:buFont typeface="Century Gothic" pitchFamily="34" charset="0"/>
              <a:buChar char="●"/>
            </a:pPr>
            <a:r>
              <a:rPr lang="en-US" sz="2800" dirty="0"/>
              <a:t>A ban on soliciting patients will be subject to heightened scrutiny because of the unique relationship between patients and their physicians</a:t>
            </a:r>
            <a:r>
              <a:rPr lang="en-US" sz="2800" dirty="0" smtClean="0"/>
              <a:t>.</a:t>
            </a:r>
          </a:p>
          <a:p>
            <a:pPr lvl="1">
              <a:buFont typeface="Century Gothic" pitchFamily="34" charset="0"/>
              <a:buChar char="●"/>
            </a:pPr>
            <a:endParaRPr lang="en-US" sz="2800" dirty="0"/>
          </a:p>
          <a:p>
            <a:pPr lvl="1">
              <a:buFont typeface="Century Gothic" pitchFamily="34" charset="0"/>
              <a:buChar char="●"/>
            </a:pPr>
            <a:r>
              <a:rPr lang="en-US" sz="2800" dirty="0"/>
              <a:t>Restrictions on hiring away staff are likely to be enforced by courts because there is a recognized right to stability in </a:t>
            </a:r>
            <a:r>
              <a:rPr lang="en-US" sz="2800" dirty="0" smtClean="0"/>
              <a:t>a group’s </a:t>
            </a:r>
            <a:r>
              <a:rPr lang="en-US" sz="2800" dirty="0"/>
              <a:t>workforce</a:t>
            </a:r>
            <a:r>
              <a:rPr lang="en-US" sz="2800" i="1" dirty="0"/>
              <a:t>.</a:t>
            </a:r>
            <a:r>
              <a:rPr lang="en-US" sz="2800" dirty="0"/>
              <a:t>   </a:t>
            </a:r>
          </a:p>
          <a:p>
            <a:endParaRPr lang="en-US" dirty="0"/>
          </a:p>
        </p:txBody>
      </p:sp>
      <p:sp>
        <p:nvSpPr>
          <p:cNvPr id="4" name="Slide Number Placeholder 3"/>
          <p:cNvSpPr>
            <a:spLocks noGrp="1"/>
          </p:cNvSpPr>
          <p:nvPr>
            <p:ph type="sldNum" sz="quarter" idx="12"/>
          </p:nvPr>
        </p:nvSpPr>
        <p:spPr/>
        <p:txBody>
          <a:bodyPr/>
          <a:lstStyle/>
          <a:p>
            <a:fld id="{5E7276AD-A2C8-42A9-96CD-421B86FA4A04}" type="slidenum">
              <a:rPr lang="en-US" smtClean="0"/>
              <a:pPr/>
              <a:t>16</a:t>
            </a:fld>
            <a:endParaRPr lang="en-US" dirty="0"/>
          </a:p>
        </p:txBody>
      </p:sp>
    </p:spTree>
    <p:extLst>
      <p:ext uri="{BB962C8B-B14F-4D97-AF65-F5344CB8AC3E}">
        <p14:creationId xmlns:p14="http://schemas.microsoft.com/office/powerpoint/2010/main" xmlns="" val="11967823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Adequate Consideration</a:t>
            </a:r>
            <a:endParaRPr lang="en-US" sz="3200" b="1" dirty="0"/>
          </a:p>
        </p:txBody>
      </p:sp>
      <p:sp>
        <p:nvSpPr>
          <p:cNvPr id="3" name="Content Placeholder 2"/>
          <p:cNvSpPr>
            <a:spLocks noGrp="1"/>
          </p:cNvSpPr>
          <p:nvPr>
            <p:ph idx="1"/>
          </p:nvPr>
        </p:nvSpPr>
        <p:spPr>
          <a:xfrm>
            <a:off x="457200" y="1447800"/>
            <a:ext cx="8229600" cy="5007008"/>
          </a:xfrm>
        </p:spPr>
        <p:txBody>
          <a:bodyPr>
            <a:normAutofit fontScale="85000" lnSpcReduction="20000"/>
          </a:bodyPr>
          <a:lstStyle/>
          <a:p>
            <a:pPr marL="676656" indent="-514350">
              <a:buFont typeface="Century Gothic" pitchFamily="34" charset="0"/>
              <a:buChar char="●"/>
            </a:pPr>
            <a:r>
              <a:rPr lang="en-US" sz="2900" dirty="0"/>
              <a:t>Consideration is a legal term for the tangible or intangible thing of value that each party to a contract provides to the other</a:t>
            </a:r>
            <a:r>
              <a:rPr lang="en-US" sz="2900" dirty="0" smtClean="0"/>
              <a:t>.</a:t>
            </a:r>
          </a:p>
          <a:p>
            <a:pPr lvl="1">
              <a:buFont typeface="Century Gothic" pitchFamily="34" charset="0"/>
              <a:buChar char="●"/>
            </a:pPr>
            <a:endParaRPr lang="en-US" sz="2900" dirty="0"/>
          </a:p>
          <a:p>
            <a:pPr marL="676656" indent="-514350">
              <a:buFont typeface="Century Gothic" pitchFamily="34" charset="0"/>
              <a:buChar char="●"/>
            </a:pPr>
            <a:r>
              <a:rPr lang="en-US" sz="2900" dirty="0"/>
              <a:t>Fifield Case:  This case holds that there is not sufficient consideration to enforce an otherwise valid restrictive covenant unless the employee has worked for the employer for two years.</a:t>
            </a:r>
          </a:p>
          <a:p>
            <a:pPr>
              <a:buFont typeface="Century Gothic" pitchFamily="34" charset="0"/>
              <a:buChar char="●"/>
            </a:pPr>
            <a:endParaRPr lang="en-US" sz="2900" dirty="0"/>
          </a:p>
          <a:p>
            <a:pPr>
              <a:buFont typeface="Century Gothic" pitchFamily="34" charset="0"/>
              <a:buChar char="●"/>
            </a:pPr>
            <a:r>
              <a:rPr lang="en-US" sz="2900" dirty="0" smtClean="0"/>
              <a:t>Reactions </a:t>
            </a:r>
            <a:r>
              <a:rPr lang="en-US" sz="2900" dirty="0"/>
              <a:t>to Fifield: Although Fifield presents physicians and their employers with a bright-line rule it has been inconsistently applied in the federal courts where many of these disputes are litigated and it probably is not the last word in Illinois. </a:t>
            </a:r>
          </a:p>
          <a:p>
            <a:endParaRPr lang="en-US" dirty="0"/>
          </a:p>
        </p:txBody>
      </p:sp>
      <p:sp>
        <p:nvSpPr>
          <p:cNvPr id="4" name="Slide Number Placeholder 3"/>
          <p:cNvSpPr>
            <a:spLocks noGrp="1"/>
          </p:cNvSpPr>
          <p:nvPr>
            <p:ph type="sldNum" sz="quarter" idx="12"/>
          </p:nvPr>
        </p:nvSpPr>
        <p:spPr/>
        <p:txBody>
          <a:bodyPr/>
          <a:lstStyle/>
          <a:p>
            <a:fld id="{5E7276AD-A2C8-42A9-96CD-421B86FA4A04}" type="slidenum">
              <a:rPr lang="en-US" smtClean="0"/>
              <a:pPr/>
              <a:t>17</a:t>
            </a:fld>
            <a:endParaRPr lang="en-US" dirty="0"/>
          </a:p>
        </p:txBody>
      </p:sp>
    </p:spTree>
    <p:extLst>
      <p:ext uri="{BB962C8B-B14F-4D97-AF65-F5344CB8AC3E}">
        <p14:creationId xmlns:p14="http://schemas.microsoft.com/office/powerpoint/2010/main" xmlns="" val="2296351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Issues to Consider for New and Existing Physician Employment and Shareholder Agreements</a:t>
            </a:r>
            <a:endParaRPr lang="en-US" sz="3200" b="1" dirty="0"/>
          </a:p>
        </p:txBody>
      </p:sp>
      <p:sp>
        <p:nvSpPr>
          <p:cNvPr id="3" name="Content Placeholder 2"/>
          <p:cNvSpPr>
            <a:spLocks noGrp="1"/>
          </p:cNvSpPr>
          <p:nvPr>
            <p:ph idx="1"/>
          </p:nvPr>
        </p:nvSpPr>
        <p:spPr/>
        <p:txBody>
          <a:bodyPr>
            <a:normAutofit fontScale="70000" lnSpcReduction="20000"/>
          </a:bodyPr>
          <a:lstStyle/>
          <a:p>
            <a:pPr lvl="1">
              <a:buFont typeface="Century Gothic" pitchFamily="34" charset="0"/>
              <a:buChar char="●"/>
            </a:pPr>
            <a:r>
              <a:rPr lang="en-US" sz="2800" dirty="0"/>
              <a:t>Draft all new agreements to comply with changes in law</a:t>
            </a:r>
            <a:r>
              <a:rPr lang="en-US" sz="2800" dirty="0" smtClean="0"/>
              <a:t>.</a:t>
            </a:r>
          </a:p>
          <a:p>
            <a:pPr lvl="1">
              <a:buFont typeface="Century Gothic" pitchFamily="34" charset="0"/>
              <a:buChar char="●"/>
            </a:pPr>
            <a:endParaRPr lang="en-US" sz="2800" dirty="0"/>
          </a:p>
          <a:p>
            <a:pPr lvl="1">
              <a:buFont typeface="Century Gothic" pitchFamily="34" charset="0"/>
              <a:buChar char="●"/>
            </a:pPr>
            <a:r>
              <a:rPr lang="en-US" sz="2800" dirty="0"/>
              <a:t>Review current employment and shareholder agreements to determine if they still reflect the realities of the group’s practice structure and comply with the law.  If they don’t, revise them to better suit the business interests of the practice</a:t>
            </a:r>
            <a:r>
              <a:rPr lang="en-US" sz="2800" dirty="0" smtClean="0"/>
              <a:t>.</a:t>
            </a:r>
          </a:p>
          <a:p>
            <a:pPr lvl="1">
              <a:buFont typeface="Century Gothic" pitchFamily="34" charset="0"/>
              <a:buChar char="●"/>
            </a:pPr>
            <a:endParaRPr lang="en-US" sz="2800" dirty="0"/>
          </a:p>
          <a:p>
            <a:pPr lvl="1">
              <a:buFont typeface="Century Gothic" pitchFamily="34" charset="0"/>
              <a:buChar char="●"/>
            </a:pPr>
            <a:r>
              <a:rPr lang="en-US" sz="2800" dirty="0"/>
              <a:t>Consider including a buyout provision</a:t>
            </a:r>
            <a:r>
              <a:rPr lang="en-US" sz="2800" dirty="0" smtClean="0"/>
              <a:t>.</a:t>
            </a:r>
          </a:p>
          <a:p>
            <a:pPr lvl="1">
              <a:buFont typeface="Century Gothic" pitchFamily="34" charset="0"/>
              <a:buChar char="●"/>
            </a:pPr>
            <a:endParaRPr lang="en-US" sz="2800" dirty="0"/>
          </a:p>
          <a:p>
            <a:pPr lvl="1">
              <a:buFont typeface="Century Gothic" pitchFamily="34" charset="0"/>
              <a:buChar char="●"/>
            </a:pPr>
            <a:r>
              <a:rPr lang="en-US" sz="2800" dirty="0"/>
              <a:t>Tailor all restrictive covenants to only apply to legitimate business interest of the group.  The business interest served by the restriction must apply when the agreement is signed, during the term of the agreement, and at the time enforcement is sought.</a:t>
            </a:r>
          </a:p>
          <a:p>
            <a:endParaRPr lang="en-US" dirty="0"/>
          </a:p>
        </p:txBody>
      </p:sp>
      <p:sp>
        <p:nvSpPr>
          <p:cNvPr id="4" name="Slide Number Placeholder 3"/>
          <p:cNvSpPr>
            <a:spLocks noGrp="1"/>
          </p:cNvSpPr>
          <p:nvPr>
            <p:ph type="sldNum" sz="quarter" idx="12"/>
          </p:nvPr>
        </p:nvSpPr>
        <p:spPr/>
        <p:txBody>
          <a:bodyPr/>
          <a:lstStyle/>
          <a:p>
            <a:fld id="{5E7276AD-A2C8-42A9-96CD-421B86FA4A04}" type="slidenum">
              <a:rPr lang="en-US" smtClean="0"/>
              <a:pPr/>
              <a:t>18</a:t>
            </a:fld>
            <a:endParaRPr lang="en-US" dirty="0"/>
          </a:p>
        </p:txBody>
      </p:sp>
    </p:spTree>
    <p:extLst>
      <p:ext uri="{BB962C8B-B14F-4D97-AF65-F5344CB8AC3E}">
        <p14:creationId xmlns:p14="http://schemas.microsoft.com/office/powerpoint/2010/main" xmlns="" val="22123059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Doctor Departs:  The Choice Between Litigation vs. Settlement</a:t>
            </a:r>
            <a:endParaRPr lang="en-US" sz="3200" b="1" dirty="0"/>
          </a:p>
        </p:txBody>
      </p:sp>
      <p:sp>
        <p:nvSpPr>
          <p:cNvPr id="3" name="Content Placeholder 2"/>
          <p:cNvSpPr>
            <a:spLocks noGrp="1"/>
          </p:cNvSpPr>
          <p:nvPr>
            <p:ph idx="1"/>
          </p:nvPr>
        </p:nvSpPr>
        <p:spPr/>
        <p:txBody>
          <a:bodyPr>
            <a:normAutofit/>
          </a:bodyPr>
          <a:lstStyle/>
          <a:p>
            <a:pPr lvl="1">
              <a:buFont typeface="Century Gothic" pitchFamily="34" charset="0"/>
              <a:buChar char="●"/>
            </a:pPr>
            <a:r>
              <a:rPr lang="en-US" sz="2000" dirty="0"/>
              <a:t>Litigation Issues</a:t>
            </a:r>
          </a:p>
          <a:p>
            <a:pPr lvl="2">
              <a:buFont typeface="Wingdings" pitchFamily="2" charset="2"/>
              <a:buChar char="Ø"/>
            </a:pPr>
            <a:r>
              <a:rPr lang="en-US" sz="2000" dirty="0"/>
              <a:t>Initial Litigation Considerations</a:t>
            </a:r>
          </a:p>
          <a:p>
            <a:pPr lvl="3">
              <a:buFont typeface="Arial" pitchFamily="34" charset="0"/>
              <a:buChar char="•"/>
            </a:pPr>
            <a:r>
              <a:rPr lang="en-US" dirty="0"/>
              <a:t>Timing</a:t>
            </a:r>
          </a:p>
          <a:p>
            <a:pPr lvl="3">
              <a:buFont typeface="Arial" pitchFamily="34" charset="0"/>
              <a:buChar char="•"/>
            </a:pPr>
            <a:r>
              <a:rPr lang="en-US" dirty="0"/>
              <a:t>Arbitration v. Court</a:t>
            </a:r>
          </a:p>
          <a:p>
            <a:pPr marL="2016252" lvl="5" indent="-571500">
              <a:buFont typeface="Verdana" pitchFamily="34" charset="0"/>
              <a:buChar char="◦"/>
            </a:pPr>
            <a:r>
              <a:rPr lang="en-US" sz="2000" dirty="0" smtClean="0"/>
              <a:t>Arbitration </a:t>
            </a:r>
            <a:r>
              <a:rPr lang="en-US" sz="2000" dirty="0"/>
              <a:t>has certain advantages</a:t>
            </a:r>
          </a:p>
          <a:p>
            <a:pPr marL="2016252" lvl="5" indent="-571500">
              <a:buFont typeface="Verdana" pitchFamily="34" charset="0"/>
              <a:buChar char="◦"/>
            </a:pPr>
            <a:r>
              <a:rPr lang="en-US" sz="2000" dirty="0" smtClean="0"/>
              <a:t>Medical </a:t>
            </a:r>
            <a:r>
              <a:rPr lang="en-US" sz="2000" dirty="0"/>
              <a:t>practices want to know if arbitration clauses will be enforced by courts.</a:t>
            </a:r>
          </a:p>
          <a:p>
            <a:pPr marL="2016252" lvl="5" indent="-571500">
              <a:buFont typeface="Verdana" pitchFamily="34" charset="0"/>
              <a:buChar char="◦"/>
            </a:pPr>
            <a:r>
              <a:rPr lang="en-US" sz="2000" dirty="0" smtClean="0"/>
              <a:t>What </a:t>
            </a:r>
            <a:r>
              <a:rPr lang="en-US" sz="2000" dirty="0"/>
              <a:t>about non-parties to these disputes (like a physician’s new medical practice)  -- must they defend themselves in an arbitration forum?</a:t>
            </a:r>
          </a:p>
          <a:p>
            <a:pPr>
              <a:buFont typeface="Century Gothic" pitchFamily="34" charset="0"/>
              <a:buChar char="●"/>
            </a:pPr>
            <a:endParaRPr lang="en-US" dirty="0"/>
          </a:p>
        </p:txBody>
      </p:sp>
      <p:sp>
        <p:nvSpPr>
          <p:cNvPr id="4" name="Slide Number Placeholder 3"/>
          <p:cNvSpPr>
            <a:spLocks noGrp="1"/>
          </p:cNvSpPr>
          <p:nvPr>
            <p:ph type="sldNum" sz="quarter" idx="12"/>
          </p:nvPr>
        </p:nvSpPr>
        <p:spPr/>
        <p:txBody>
          <a:bodyPr/>
          <a:lstStyle/>
          <a:p>
            <a:fld id="{5E7276AD-A2C8-42A9-96CD-421B86FA4A04}" type="slidenum">
              <a:rPr lang="en-US" smtClean="0"/>
              <a:pPr/>
              <a:t>19</a:t>
            </a:fld>
            <a:endParaRPr lang="en-US" dirty="0"/>
          </a:p>
        </p:txBody>
      </p:sp>
    </p:spTree>
    <p:extLst>
      <p:ext uri="{BB962C8B-B14F-4D97-AF65-F5344CB8AC3E}">
        <p14:creationId xmlns:p14="http://schemas.microsoft.com/office/powerpoint/2010/main" xmlns="" val="2828393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Topics for Discussion</a:t>
            </a:r>
            <a:endParaRPr lang="en-US" sz="3200" b="1" dirty="0"/>
          </a:p>
        </p:txBody>
      </p:sp>
      <p:sp>
        <p:nvSpPr>
          <p:cNvPr id="3" name="Content Placeholder 2"/>
          <p:cNvSpPr>
            <a:spLocks noGrp="1"/>
          </p:cNvSpPr>
          <p:nvPr>
            <p:ph idx="1"/>
          </p:nvPr>
        </p:nvSpPr>
        <p:spPr>
          <a:xfrm>
            <a:off x="457200" y="1524000"/>
            <a:ext cx="8229600" cy="4930808"/>
          </a:xfrm>
        </p:spPr>
        <p:txBody>
          <a:bodyPr>
            <a:normAutofit fontScale="77500" lnSpcReduction="20000"/>
          </a:bodyPr>
          <a:lstStyle/>
          <a:p>
            <a:pPr>
              <a:buFont typeface="Century Gothic" pitchFamily="34" charset="0"/>
              <a:buChar char="●"/>
            </a:pPr>
            <a:r>
              <a:rPr lang="en-US" dirty="0" smtClean="0"/>
              <a:t>Update on case law affecting physician restrictive covenants in Illinois</a:t>
            </a:r>
          </a:p>
          <a:p>
            <a:pPr>
              <a:buFont typeface="Century Gothic" pitchFamily="34" charset="0"/>
              <a:buChar char="●"/>
            </a:pPr>
            <a:endParaRPr lang="en-US" dirty="0" smtClean="0"/>
          </a:p>
          <a:p>
            <a:pPr>
              <a:buFont typeface="Century Gothic" pitchFamily="34" charset="0"/>
              <a:buChar char="●"/>
            </a:pPr>
            <a:r>
              <a:rPr lang="en-US" dirty="0" smtClean="0"/>
              <a:t>Significance of physician restrictive covenants and their effect on a physician’s ability to continue caring for patients</a:t>
            </a:r>
          </a:p>
          <a:p>
            <a:pPr>
              <a:buFont typeface="Century Gothic" pitchFamily="34" charset="0"/>
              <a:buChar char="●"/>
            </a:pPr>
            <a:endParaRPr lang="en-US" dirty="0" smtClean="0"/>
          </a:p>
          <a:p>
            <a:pPr>
              <a:buFont typeface="Century Gothic" pitchFamily="34" charset="0"/>
              <a:buChar char="●"/>
            </a:pPr>
            <a:r>
              <a:rPr lang="en-US" dirty="0" smtClean="0"/>
              <a:t>Issues to consider for new and existing physician employment and shareholder agreements</a:t>
            </a:r>
          </a:p>
          <a:p>
            <a:pPr>
              <a:buFont typeface="Century Gothic" pitchFamily="34" charset="0"/>
              <a:buChar char="●"/>
            </a:pPr>
            <a:endParaRPr lang="en-US" dirty="0" smtClean="0"/>
          </a:p>
          <a:p>
            <a:pPr>
              <a:buFont typeface="Century Gothic" pitchFamily="34" charset="0"/>
              <a:buChar char="●"/>
            </a:pPr>
            <a:r>
              <a:rPr lang="en-US" dirty="0" smtClean="0"/>
              <a:t>Settlement vs. Litigation</a:t>
            </a:r>
          </a:p>
          <a:p>
            <a:pPr>
              <a:buFont typeface="Century Gothic" pitchFamily="34" charset="0"/>
              <a:buChar char="●"/>
            </a:pPr>
            <a:endParaRPr lang="en-US" dirty="0" smtClean="0"/>
          </a:p>
          <a:p>
            <a:pPr>
              <a:buFont typeface="Century Gothic" pitchFamily="34" charset="0"/>
              <a:buChar char="●"/>
            </a:pPr>
            <a:r>
              <a:rPr lang="en-US" dirty="0" smtClean="0"/>
              <a:t>Final thoughts</a:t>
            </a:r>
            <a:endParaRPr lang="en-US" dirty="0"/>
          </a:p>
        </p:txBody>
      </p:sp>
      <p:sp>
        <p:nvSpPr>
          <p:cNvPr id="4" name="Slide Number Placeholder 3"/>
          <p:cNvSpPr>
            <a:spLocks noGrp="1"/>
          </p:cNvSpPr>
          <p:nvPr>
            <p:ph type="sldNum" sz="quarter" idx="12"/>
          </p:nvPr>
        </p:nvSpPr>
        <p:spPr/>
        <p:txBody>
          <a:bodyPr/>
          <a:lstStyle/>
          <a:p>
            <a:fld id="{5E7276AD-A2C8-42A9-96CD-421B86FA4A04}" type="slidenum">
              <a:rPr lang="en-US" smtClean="0"/>
              <a:pPr/>
              <a:t>2</a:t>
            </a:fld>
            <a:endParaRPr lang="en-US" dirty="0"/>
          </a:p>
        </p:txBody>
      </p:sp>
    </p:spTree>
    <p:extLst>
      <p:ext uri="{BB962C8B-B14F-4D97-AF65-F5344CB8AC3E}">
        <p14:creationId xmlns:p14="http://schemas.microsoft.com/office/powerpoint/2010/main" xmlns="" val="1601485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Doctor Departs:  The Choice Between Litigation vs. Settlement</a:t>
            </a:r>
            <a:endParaRPr lang="en-US" sz="3200" dirty="0"/>
          </a:p>
        </p:txBody>
      </p:sp>
      <p:sp>
        <p:nvSpPr>
          <p:cNvPr id="3" name="Content Placeholder 2"/>
          <p:cNvSpPr>
            <a:spLocks noGrp="1"/>
          </p:cNvSpPr>
          <p:nvPr>
            <p:ph idx="1"/>
          </p:nvPr>
        </p:nvSpPr>
        <p:spPr>
          <a:xfrm>
            <a:off x="457200" y="1524000"/>
            <a:ext cx="8229600" cy="4930808"/>
          </a:xfrm>
        </p:spPr>
        <p:txBody>
          <a:bodyPr>
            <a:normAutofit/>
          </a:bodyPr>
          <a:lstStyle/>
          <a:p>
            <a:pPr marL="580644" indent="-342900">
              <a:buFont typeface="Century Gothic" pitchFamily="34" charset="0"/>
              <a:buChar char="●"/>
            </a:pPr>
            <a:r>
              <a:rPr lang="en-US" sz="2000" dirty="0"/>
              <a:t>Venue/Jurisdiction:  Because federal </a:t>
            </a:r>
            <a:r>
              <a:rPr lang="en-US" sz="2000" dirty="0" smtClean="0"/>
              <a:t>courts transfer </a:t>
            </a:r>
            <a:r>
              <a:rPr lang="en-US" sz="2000" dirty="0"/>
              <a:t>cases based on convenience, medical practice groups must consider if they will need to use third-party witnesses (who might be inconvenienced) to testify at trial.  Such a use of out of state witnesses might sabotage a practice’s desire to fix the venue of a dispute in one location.</a:t>
            </a:r>
          </a:p>
          <a:p>
            <a:pPr marL="580644" indent="-342900"/>
            <a:endParaRPr lang="en-US" sz="2000" dirty="0" smtClean="0"/>
          </a:p>
          <a:p>
            <a:pPr marL="580644" indent="-342900">
              <a:buFont typeface="Century Gothic" pitchFamily="34" charset="0"/>
              <a:buChar char="●"/>
            </a:pPr>
            <a:r>
              <a:rPr lang="en-US" sz="2000" dirty="0" smtClean="0"/>
              <a:t>Choice </a:t>
            </a:r>
            <a:r>
              <a:rPr lang="en-US" sz="2000" dirty="0"/>
              <a:t>of Law – Will an employer’s choice of law provision be honored?</a:t>
            </a:r>
          </a:p>
          <a:p>
            <a:pPr marL="1065276" lvl="2" indent="-342900">
              <a:buFont typeface="Wingdings" pitchFamily="2" charset="2"/>
              <a:buChar char="Ø"/>
            </a:pPr>
            <a:r>
              <a:rPr lang="en-US" sz="2000" dirty="0" smtClean="0"/>
              <a:t>The </a:t>
            </a:r>
            <a:r>
              <a:rPr lang="en-US" sz="2000" dirty="0"/>
              <a:t>chosen state must have a relationship with the </a:t>
            </a:r>
            <a:r>
              <a:rPr lang="en-US" sz="2000" dirty="0" smtClean="0"/>
              <a:t>dispute</a:t>
            </a:r>
          </a:p>
          <a:p>
            <a:pPr marL="1065276" lvl="2" indent="-342900">
              <a:buFont typeface="Wingdings" pitchFamily="2" charset="2"/>
              <a:buChar char="Ø"/>
            </a:pPr>
            <a:r>
              <a:rPr lang="en-US" sz="2000" dirty="0" smtClean="0"/>
              <a:t>The </a:t>
            </a:r>
            <a:r>
              <a:rPr lang="en-US" sz="2000" dirty="0"/>
              <a:t>state’s law must not offend the public policy of the state where the employee lives and works.</a:t>
            </a:r>
          </a:p>
          <a:p>
            <a:pPr marL="1065276" lvl="2" indent="-342900">
              <a:buFont typeface="Wingdings" pitchFamily="2" charset="2"/>
              <a:buChar char="Ø"/>
            </a:pPr>
            <a:r>
              <a:rPr lang="en-US" sz="2000" dirty="0" smtClean="0"/>
              <a:t>Red </a:t>
            </a:r>
            <a:r>
              <a:rPr lang="en-US" sz="2000" dirty="0"/>
              <a:t>flags:  California employees and Delaware law.</a:t>
            </a:r>
          </a:p>
          <a:p>
            <a:pPr>
              <a:buFont typeface="Wingdings" pitchFamily="2" charset="2"/>
              <a:buChar char="Ø"/>
            </a:pPr>
            <a:endParaRPr lang="en-US" sz="2000" dirty="0"/>
          </a:p>
        </p:txBody>
      </p:sp>
      <p:sp>
        <p:nvSpPr>
          <p:cNvPr id="4" name="Slide Number Placeholder 3"/>
          <p:cNvSpPr>
            <a:spLocks noGrp="1"/>
          </p:cNvSpPr>
          <p:nvPr>
            <p:ph type="sldNum" sz="quarter" idx="12"/>
          </p:nvPr>
        </p:nvSpPr>
        <p:spPr/>
        <p:txBody>
          <a:bodyPr/>
          <a:lstStyle/>
          <a:p>
            <a:fld id="{5E7276AD-A2C8-42A9-96CD-421B86FA4A04}" type="slidenum">
              <a:rPr lang="en-US" smtClean="0"/>
              <a:pPr/>
              <a:t>20</a:t>
            </a:fld>
            <a:endParaRPr lang="en-US" dirty="0"/>
          </a:p>
        </p:txBody>
      </p:sp>
    </p:spTree>
    <p:extLst>
      <p:ext uri="{BB962C8B-B14F-4D97-AF65-F5344CB8AC3E}">
        <p14:creationId xmlns:p14="http://schemas.microsoft.com/office/powerpoint/2010/main" xmlns="" val="34297153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Doctor Departs:  The Choice Between Litigation vs. Settlement</a:t>
            </a:r>
            <a:endParaRPr lang="en-US" sz="3200" dirty="0"/>
          </a:p>
        </p:txBody>
      </p:sp>
      <p:sp>
        <p:nvSpPr>
          <p:cNvPr id="3" name="Content Placeholder 2"/>
          <p:cNvSpPr>
            <a:spLocks noGrp="1"/>
          </p:cNvSpPr>
          <p:nvPr>
            <p:ph idx="1"/>
          </p:nvPr>
        </p:nvSpPr>
        <p:spPr/>
        <p:txBody>
          <a:bodyPr>
            <a:normAutofit/>
          </a:bodyPr>
          <a:lstStyle/>
          <a:p>
            <a:pPr marL="676656" indent="-457200">
              <a:buFont typeface="Century Gothic" pitchFamily="34" charset="0"/>
              <a:buChar char="●"/>
            </a:pPr>
            <a:r>
              <a:rPr lang="en-US" sz="2400" dirty="0"/>
              <a:t>Evidentiary Issues</a:t>
            </a:r>
          </a:p>
          <a:p>
            <a:pPr marL="1069848" lvl="1" indent="-457200">
              <a:buFont typeface="Wingdings" pitchFamily="2" charset="2"/>
              <a:buChar char="Ø"/>
            </a:pPr>
            <a:r>
              <a:rPr lang="en-US" sz="2400" dirty="0"/>
              <a:t>Burden of Proof – Who bears the burden of reasonableness?  In Illinois, it is the medical practice.  In other states, like Connecticut, a doctor may have to prove the covenant is unreasonable.  In Ohio, an employer must prove reasonableness by “clear and convincing evidence.”  </a:t>
            </a:r>
          </a:p>
          <a:p>
            <a:endParaRPr lang="en-US" sz="2400" dirty="0"/>
          </a:p>
        </p:txBody>
      </p:sp>
      <p:sp>
        <p:nvSpPr>
          <p:cNvPr id="4" name="Slide Number Placeholder 3"/>
          <p:cNvSpPr>
            <a:spLocks noGrp="1"/>
          </p:cNvSpPr>
          <p:nvPr>
            <p:ph type="sldNum" sz="quarter" idx="12"/>
          </p:nvPr>
        </p:nvSpPr>
        <p:spPr/>
        <p:txBody>
          <a:bodyPr/>
          <a:lstStyle/>
          <a:p>
            <a:fld id="{5E7276AD-A2C8-42A9-96CD-421B86FA4A04}" type="slidenum">
              <a:rPr lang="en-US" smtClean="0"/>
              <a:pPr/>
              <a:t>21</a:t>
            </a:fld>
            <a:endParaRPr lang="en-US" dirty="0"/>
          </a:p>
        </p:txBody>
      </p:sp>
    </p:spTree>
    <p:extLst>
      <p:ext uri="{BB962C8B-B14F-4D97-AF65-F5344CB8AC3E}">
        <p14:creationId xmlns:p14="http://schemas.microsoft.com/office/powerpoint/2010/main" xmlns="" val="26350214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Doctor Departs:  The Choice Between Litigation vs. Settlement</a:t>
            </a:r>
            <a:endParaRPr lang="en-US" sz="3200" dirty="0"/>
          </a:p>
        </p:txBody>
      </p:sp>
      <p:sp>
        <p:nvSpPr>
          <p:cNvPr id="3" name="Content Placeholder 2"/>
          <p:cNvSpPr>
            <a:spLocks noGrp="1"/>
          </p:cNvSpPr>
          <p:nvPr>
            <p:ph idx="1"/>
          </p:nvPr>
        </p:nvSpPr>
        <p:spPr/>
        <p:txBody>
          <a:bodyPr>
            <a:normAutofit/>
          </a:bodyPr>
          <a:lstStyle/>
          <a:p>
            <a:pPr marL="580644" indent="-342900">
              <a:buFont typeface="Century Gothic" pitchFamily="34" charset="0"/>
              <a:buChar char="●"/>
            </a:pPr>
            <a:r>
              <a:rPr lang="en-US" sz="2400" dirty="0"/>
              <a:t>Social Media/Electronic Discovery</a:t>
            </a:r>
          </a:p>
          <a:p>
            <a:pPr marL="1065276" lvl="2" indent="-342900">
              <a:buFont typeface="Wingdings" pitchFamily="2" charset="2"/>
              <a:buChar char="Ø"/>
            </a:pPr>
            <a:r>
              <a:rPr lang="en-US" dirty="0" smtClean="0"/>
              <a:t>employees </a:t>
            </a:r>
            <a:r>
              <a:rPr lang="en-US" dirty="0"/>
              <a:t>e-mail themselves data</a:t>
            </a:r>
          </a:p>
          <a:p>
            <a:pPr marL="1065276" lvl="2" indent="-342900">
              <a:buFont typeface="Wingdings" pitchFamily="2" charset="2"/>
              <a:buChar char="Ø"/>
            </a:pPr>
            <a:r>
              <a:rPr lang="en-US" dirty="0" smtClean="0"/>
              <a:t>employees </a:t>
            </a:r>
            <a:r>
              <a:rPr lang="en-US" dirty="0"/>
              <a:t>download information to a flash drive</a:t>
            </a:r>
          </a:p>
          <a:p>
            <a:pPr marL="1065276" lvl="2" indent="-342900">
              <a:buFont typeface="Wingdings" pitchFamily="2" charset="2"/>
              <a:buChar char="Ø"/>
            </a:pPr>
            <a:r>
              <a:rPr lang="en-US" dirty="0" smtClean="0"/>
              <a:t>who </a:t>
            </a:r>
            <a:r>
              <a:rPr lang="en-US" dirty="0"/>
              <a:t>pays for electronic discovery – generally the responding party but if spoliation is involved, the burden may shift.</a:t>
            </a:r>
          </a:p>
          <a:p>
            <a:pPr marL="1065276" lvl="2" indent="-342900">
              <a:buFont typeface="Wingdings" pitchFamily="2" charset="2"/>
              <a:buChar char="Ø"/>
            </a:pPr>
            <a:r>
              <a:rPr lang="en-US" dirty="0" smtClean="0"/>
              <a:t>courts </a:t>
            </a:r>
            <a:r>
              <a:rPr lang="en-US" dirty="0"/>
              <a:t>have discretion to appoint neutral “experts” to assist with e-discovery and will do so if the responding party is not cooperative.</a:t>
            </a:r>
          </a:p>
          <a:p>
            <a:pPr>
              <a:buFont typeface="Wingdings" pitchFamily="2" charset="2"/>
              <a:buChar char="Ø"/>
            </a:pPr>
            <a:endParaRPr lang="en-US" sz="2400" dirty="0"/>
          </a:p>
        </p:txBody>
      </p:sp>
      <p:sp>
        <p:nvSpPr>
          <p:cNvPr id="4" name="Slide Number Placeholder 3"/>
          <p:cNvSpPr>
            <a:spLocks noGrp="1"/>
          </p:cNvSpPr>
          <p:nvPr>
            <p:ph type="sldNum" sz="quarter" idx="12"/>
          </p:nvPr>
        </p:nvSpPr>
        <p:spPr/>
        <p:txBody>
          <a:bodyPr/>
          <a:lstStyle/>
          <a:p>
            <a:fld id="{5E7276AD-A2C8-42A9-96CD-421B86FA4A04}" type="slidenum">
              <a:rPr lang="en-US" smtClean="0"/>
              <a:pPr/>
              <a:t>22</a:t>
            </a:fld>
            <a:endParaRPr lang="en-US" dirty="0"/>
          </a:p>
        </p:txBody>
      </p:sp>
    </p:spTree>
    <p:extLst>
      <p:ext uri="{BB962C8B-B14F-4D97-AF65-F5344CB8AC3E}">
        <p14:creationId xmlns:p14="http://schemas.microsoft.com/office/powerpoint/2010/main" xmlns="" val="9740946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Doctor Departs:  The Choice Between Litigation vs. Settlement</a:t>
            </a:r>
            <a:endParaRPr lang="en-US" sz="3200" dirty="0"/>
          </a:p>
        </p:txBody>
      </p:sp>
      <p:sp>
        <p:nvSpPr>
          <p:cNvPr id="3" name="Content Placeholder 2"/>
          <p:cNvSpPr>
            <a:spLocks noGrp="1"/>
          </p:cNvSpPr>
          <p:nvPr>
            <p:ph idx="1"/>
          </p:nvPr>
        </p:nvSpPr>
        <p:spPr/>
        <p:txBody>
          <a:bodyPr>
            <a:normAutofit fontScale="92500" lnSpcReduction="10000"/>
          </a:bodyPr>
          <a:lstStyle/>
          <a:p>
            <a:pPr marL="752094" indent="-514350">
              <a:buFont typeface="Century Gothic" pitchFamily="34" charset="0"/>
              <a:buChar char="●"/>
            </a:pPr>
            <a:r>
              <a:rPr lang="en-US" sz="2600" dirty="0"/>
              <a:t>Parol Evidence  -- Doctors who receive assurances that a restrictive covenant is not as broad as it seems must insist these assurances are put in writing.</a:t>
            </a:r>
          </a:p>
          <a:p>
            <a:pPr marL="752094" indent="-514350">
              <a:buFont typeface="Century Gothic" pitchFamily="34" charset="0"/>
              <a:buChar char="●"/>
            </a:pPr>
            <a:endParaRPr lang="en-US" sz="2600" dirty="0" smtClean="0"/>
          </a:p>
          <a:p>
            <a:pPr marL="752094" indent="-514350">
              <a:buFont typeface="Century Gothic" pitchFamily="34" charset="0"/>
              <a:buChar char="●"/>
            </a:pPr>
            <a:r>
              <a:rPr lang="en-US" sz="2600" dirty="0" smtClean="0"/>
              <a:t>Attorney </a:t>
            </a:r>
            <a:r>
              <a:rPr lang="en-US" sz="2600" dirty="0"/>
              <a:t>Client Privilege Issues</a:t>
            </a:r>
          </a:p>
          <a:p>
            <a:pPr marL="1236726" lvl="2" indent="-514350">
              <a:buFont typeface="Wingdings" pitchFamily="2" charset="2"/>
              <a:buChar char="Ø"/>
            </a:pPr>
            <a:r>
              <a:rPr lang="en-US" dirty="0" smtClean="0"/>
              <a:t>indemnification </a:t>
            </a:r>
            <a:r>
              <a:rPr lang="en-US" dirty="0"/>
              <a:t>agreements with new employers may be discoverable.</a:t>
            </a:r>
          </a:p>
          <a:p>
            <a:pPr marL="1236726" lvl="2" indent="-514350">
              <a:buFont typeface="Wingdings" pitchFamily="2" charset="2"/>
              <a:buChar char="Ø"/>
            </a:pPr>
            <a:r>
              <a:rPr lang="en-US" dirty="0" smtClean="0"/>
              <a:t>such </a:t>
            </a:r>
            <a:r>
              <a:rPr lang="en-US" dirty="0"/>
              <a:t>agreements may undercut a departing physician’s ability to defeat equitable relief because that employee may not suffer tremendous hardship if an injunction were to issue.  </a:t>
            </a:r>
          </a:p>
          <a:p>
            <a:pPr>
              <a:buFont typeface="Courier New" pitchFamily="49" charset="0"/>
              <a:buChar char="o"/>
            </a:pPr>
            <a:endParaRPr lang="en-US" dirty="0"/>
          </a:p>
        </p:txBody>
      </p:sp>
      <p:sp>
        <p:nvSpPr>
          <p:cNvPr id="4" name="Slide Number Placeholder 3"/>
          <p:cNvSpPr>
            <a:spLocks noGrp="1"/>
          </p:cNvSpPr>
          <p:nvPr>
            <p:ph type="sldNum" sz="quarter" idx="12"/>
          </p:nvPr>
        </p:nvSpPr>
        <p:spPr/>
        <p:txBody>
          <a:bodyPr/>
          <a:lstStyle/>
          <a:p>
            <a:fld id="{5E7276AD-A2C8-42A9-96CD-421B86FA4A04}" type="slidenum">
              <a:rPr lang="en-US" smtClean="0"/>
              <a:pPr/>
              <a:t>23</a:t>
            </a:fld>
            <a:endParaRPr lang="en-US" dirty="0"/>
          </a:p>
        </p:txBody>
      </p:sp>
    </p:spTree>
    <p:extLst>
      <p:ext uri="{BB962C8B-B14F-4D97-AF65-F5344CB8AC3E}">
        <p14:creationId xmlns:p14="http://schemas.microsoft.com/office/powerpoint/2010/main" xmlns="" val="12155178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Doctor Departs:  The Choice Between Litigation vs. Settlement</a:t>
            </a:r>
            <a:endParaRPr lang="en-US" sz="3200" dirty="0"/>
          </a:p>
        </p:txBody>
      </p:sp>
      <p:sp>
        <p:nvSpPr>
          <p:cNvPr id="3" name="Content Placeholder 2"/>
          <p:cNvSpPr>
            <a:spLocks noGrp="1"/>
          </p:cNvSpPr>
          <p:nvPr>
            <p:ph idx="1"/>
          </p:nvPr>
        </p:nvSpPr>
        <p:spPr/>
        <p:txBody>
          <a:bodyPr>
            <a:normAutofit/>
          </a:bodyPr>
          <a:lstStyle/>
          <a:p>
            <a:pPr marL="676656" indent="-457200">
              <a:buFont typeface="Century Gothic" pitchFamily="34" charset="0"/>
              <a:buChar char="●"/>
            </a:pPr>
            <a:r>
              <a:rPr lang="en-US" sz="2400" dirty="0"/>
              <a:t>Scope of Discovery </a:t>
            </a:r>
          </a:p>
          <a:p>
            <a:pPr marL="676656" indent="-457200">
              <a:buFont typeface="Century Gothic" pitchFamily="34" charset="0"/>
              <a:buChar char="●"/>
            </a:pPr>
            <a:endParaRPr lang="en-US" sz="2400" dirty="0" smtClean="0"/>
          </a:p>
          <a:p>
            <a:pPr marL="676656" indent="-457200">
              <a:buFont typeface="Century Gothic" pitchFamily="34" charset="0"/>
              <a:buChar char="●"/>
            </a:pPr>
            <a:r>
              <a:rPr lang="en-US" sz="2400" dirty="0" smtClean="0"/>
              <a:t>Equitable </a:t>
            </a:r>
            <a:r>
              <a:rPr lang="en-US" sz="2400" dirty="0"/>
              <a:t>Remedies </a:t>
            </a:r>
          </a:p>
          <a:p>
            <a:pPr marL="955548" lvl="1" indent="-342900">
              <a:buFont typeface="Wingdings" pitchFamily="2" charset="2"/>
              <a:buChar char="Ø"/>
            </a:pPr>
            <a:r>
              <a:rPr lang="en-US" sz="2400" dirty="0"/>
              <a:t>TRO</a:t>
            </a:r>
          </a:p>
          <a:p>
            <a:pPr marL="1501902" lvl="3" indent="-514350">
              <a:buFont typeface="Century Gothic" pitchFamily="34" charset="0"/>
              <a:buChar char="•"/>
            </a:pPr>
            <a:r>
              <a:rPr lang="en-US" sz="2400" dirty="0" smtClean="0"/>
              <a:t>Difficult </a:t>
            </a:r>
            <a:r>
              <a:rPr lang="en-US" sz="2400" dirty="0"/>
              <a:t>to obtain</a:t>
            </a:r>
          </a:p>
          <a:p>
            <a:pPr marL="1501902" lvl="3" indent="-514350">
              <a:buFont typeface="Century Gothic" pitchFamily="34" charset="0"/>
              <a:buChar char="•"/>
            </a:pPr>
            <a:r>
              <a:rPr lang="en-US" sz="2400" dirty="0" smtClean="0"/>
              <a:t>Can </a:t>
            </a:r>
            <a:r>
              <a:rPr lang="en-US" sz="2400" dirty="0"/>
              <a:t>result in sloppy work (think battlefield surgery)</a:t>
            </a:r>
          </a:p>
          <a:p>
            <a:pPr marL="1501902" lvl="3" indent="-514350">
              <a:buFont typeface="Century Gothic" pitchFamily="34" charset="0"/>
              <a:buChar char="•"/>
            </a:pPr>
            <a:r>
              <a:rPr lang="en-US" sz="2400" dirty="0" smtClean="0"/>
              <a:t>Frame </a:t>
            </a:r>
            <a:r>
              <a:rPr lang="en-US" sz="2400" dirty="0"/>
              <a:t>the issue early for the </a:t>
            </a:r>
            <a:r>
              <a:rPr lang="en-US" sz="2400" dirty="0" smtClean="0"/>
              <a:t>Judge</a:t>
            </a:r>
          </a:p>
          <a:p>
            <a:pPr marL="1501902" lvl="3" indent="-514350">
              <a:buFont typeface="Century Gothic" pitchFamily="34" charset="0"/>
              <a:buChar char="•"/>
            </a:pPr>
            <a:r>
              <a:rPr lang="en-US" sz="2400" dirty="0" smtClean="0"/>
              <a:t>May </a:t>
            </a:r>
            <a:r>
              <a:rPr lang="en-US" sz="2400" dirty="0"/>
              <a:t>embolden the other side</a:t>
            </a:r>
          </a:p>
          <a:p>
            <a:pPr marL="1501902" lvl="3" indent="-514350">
              <a:buFont typeface="Century Gothic" pitchFamily="34" charset="0"/>
              <a:buChar char="•"/>
            </a:pPr>
            <a:r>
              <a:rPr lang="en-US" sz="2400" dirty="0" smtClean="0"/>
              <a:t>Often </a:t>
            </a:r>
            <a:r>
              <a:rPr lang="en-US" sz="2400" dirty="0"/>
              <a:t>times may lead to settlement</a:t>
            </a:r>
          </a:p>
          <a:p>
            <a:pPr marL="64008" indent="0">
              <a:buNone/>
            </a:pPr>
            <a:endParaRPr lang="en-US" sz="2400" dirty="0"/>
          </a:p>
        </p:txBody>
      </p:sp>
      <p:sp>
        <p:nvSpPr>
          <p:cNvPr id="4" name="Slide Number Placeholder 3"/>
          <p:cNvSpPr>
            <a:spLocks noGrp="1"/>
          </p:cNvSpPr>
          <p:nvPr>
            <p:ph type="sldNum" sz="quarter" idx="12"/>
          </p:nvPr>
        </p:nvSpPr>
        <p:spPr/>
        <p:txBody>
          <a:bodyPr/>
          <a:lstStyle/>
          <a:p>
            <a:fld id="{5E7276AD-A2C8-42A9-96CD-421B86FA4A04}" type="slidenum">
              <a:rPr lang="en-US" smtClean="0"/>
              <a:pPr/>
              <a:t>24</a:t>
            </a:fld>
            <a:endParaRPr lang="en-US" dirty="0"/>
          </a:p>
        </p:txBody>
      </p:sp>
    </p:spTree>
    <p:extLst>
      <p:ext uri="{BB962C8B-B14F-4D97-AF65-F5344CB8AC3E}">
        <p14:creationId xmlns:p14="http://schemas.microsoft.com/office/powerpoint/2010/main" xmlns="" val="24109265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Doctor Departs:  The Choice Between Litigation vs. Settlement</a:t>
            </a:r>
            <a:endParaRPr lang="en-US" sz="3200" dirty="0"/>
          </a:p>
        </p:txBody>
      </p:sp>
      <p:sp>
        <p:nvSpPr>
          <p:cNvPr id="3" name="Content Placeholder 2"/>
          <p:cNvSpPr>
            <a:spLocks noGrp="1"/>
          </p:cNvSpPr>
          <p:nvPr>
            <p:ph idx="1"/>
          </p:nvPr>
        </p:nvSpPr>
        <p:spPr/>
        <p:txBody>
          <a:bodyPr>
            <a:normAutofit/>
          </a:bodyPr>
          <a:lstStyle/>
          <a:p>
            <a:pPr marL="694944" indent="-457200">
              <a:buFont typeface="Century Gothic" pitchFamily="34" charset="0"/>
              <a:buChar char="●"/>
            </a:pPr>
            <a:r>
              <a:rPr lang="en-US" sz="2400" dirty="0"/>
              <a:t>Preliminary Injunction</a:t>
            </a:r>
          </a:p>
          <a:p>
            <a:pPr marL="1236726" lvl="2" indent="-514350">
              <a:buFont typeface="Wingdings" pitchFamily="2" charset="2"/>
              <a:buChar char="Ø"/>
            </a:pPr>
            <a:r>
              <a:rPr lang="en-US" dirty="0" smtClean="0"/>
              <a:t>Akin </a:t>
            </a:r>
            <a:r>
              <a:rPr lang="en-US" dirty="0"/>
              <a:t>to a trial with evidence and witnesses</a:t>
            </a:r>
          </a:p>
          <a:p>
            <a:pPr marL="1236726" lvl="2" indent="-514350">
              <a:buFont typeface="Wingdings" pitchFamily="2" charset="2"/>
              <a:buChar char="Ø"/>
            </a:pPr>
            <a:r>
              <a:rPr lang="en-US" dirty="0" smtClean="0"/>
              <a:t>Preliminary </a:t>
            </a:r>
            <a:r>
              <a:rPr lang="en-US" dirty="0"/>
              <a:t>injunctions that are reversed may later subject a medical practice to actual damages and attorney’s fees. </a:t>
            </a:r>
            <a:endParaRPr lang="en-US" dirty="0" smtClean="0"/>
          </a:p>
          <a:p>
            <a:pPr marL="1236726" lvl="2" indent="-514350">
              <a:buFont typeface="Century Gothic" pitchFamily="34" charset="0"/>
              <a:buChar char="●"/>
            </a:pPr>
            <a:endParaRPr lang="en-US" dirty="0"/>
          </a:p>
          <a:p>
            <a:pPr marL="694944" indent="-457200">
              <a:buFont typeface="Century Gothic" pitchFamily="34" charset="0"/>
              <a:buChar char="●"/>
            </a:pPr>
            <a:r>
              <a:rPr lang="en-US" sz="2400" dirty="0"/>
              <a:t>Permanent Injunction</a:t>
            </a:r>
          </a:p>
          <a:p>
            <a:endParaRPr lang="en-US" sz="2400" dirty="0"/>
          </a:p>
        </p:txBody>
      </p:sp>
      <p:sp>
        <p:nvSpPr>
          <p:cNvPr id="4" name="Slide Number Placeholder 3"/>
          <p:cNvSpPr>
            <a:spLocks noGrp="1"/>
          </p:cNvSpPr>
          <p:nvPr>
            <p:ph type="sldNum" sz="quarter" idx="12"/>
          </p:nvPr>
        </p:nvSpPr>
        <p:spPr/>
        <p:txBody>
          <a:bodyPr/>
          <a:lstStyle/>
          <a:p>
            <a:fld id="{5E7276AD-A2C8-42A9-96CD-421B86FA4A04}" type="slidenum">
              <a:rPr lang="en-US" smtClean="0"/>
              <a:pPr/>
              <a:t>25</a:t>
            </a:fld>
            <a:endParaRPr lang="en-US" dirty="0"/>
          </a:p>
        </p:txBody>
      </p:sp>
    </p:spTree>
    <p:extLst>
      <p:ext uri="{BB962C8B-B14F-4D97-AF65-F5344CB8AC3E}">
        <p14:creationId xmlns:p14="http://schemas.microsoft.com/office/powerpoint/2010/main" xmlns="" val="40763417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Doctor Departs:  The Choice Between Litigation vs. Settlement</a:t>
            </a:r>
            <a:endParaRPr lang="en-US" sz="3200" dirty="0"/>
          </a:p>
        </p:txBody>
      </p:sp>
      <p:sp>
        <p:nvSpPr>
          <p:cNvPr id="3" name="Content Placeholder 2"/>
          <p:cNvSpPr>
            <a:spLocks noGrp="1"/>
          </p:cNvSpPr>
          <p:nvPr>
            <p:ph idx="1"/>
          </p:nvPr>
        </p:nvSpPr>
        <p:spPr>
          <a:xfrm>
            <a:off x="457200" y="1600200"/>
            <a:ext cx="8229600" cy="4854608"/>
          </a:xfrm>
        </p:spPr>
        <p:txBody>
          <a:bodyPr>
            <a:normAutofit fontScale="77500" lnSpcReduction="20000"/>
          </a:bodyPr>
          <a:lstStyle/>
          <a:p>
            <a:pPr marL="733806" indent="-514350">
              <a:buFont typeface="Century Gothic" pitchFamily="34" charset="0"/>
              <a:buChar char="●"/>
            </a:pPr>
            <a:r>
              <a:rPr lang="en-US" sz="3100" dirty="0"/>
              <a:t>Money Damages</a:t>
            </a:r>
          </a:p>
          <a:p>
            <a:pPr marL="1126998" lvl="1" indent="-514350">
              <a:buFont typeface="Wingdings" pitchFamily="2" charset="2"/>
              <a:buChar char="Ø"/>
            </a:pPr>
            <a:r>
              <a:rPr lang="en-US" sz="2700" dirty="0"/>
              <a:t>Nominal Damages – may be worth pursuing to trigger a fee shifting provision in the physician’s contract</a:t>
            </a:r>
            <a:r>
              <a:rPr lang="en-US" sz="2700" dirty="0" smtClean="0"/>
              <a:t>.</a:t>
            </a:r>
          </a:p>
          <a:p>
            <a:pPr marL="1126998" lvl="1" indent="-514350">
              <a:buFont typeface="Wingdings" pitchFamily="2" charset="2"/>
              <a:buChar char="Ø"/>
            </a:pPr>
            <a:endParaRPr lang="en-US" sz="2700" dirty="0"/>
          </a:p>
          <a:p>
            <a:pPr marL="1126998" lvl="1" indent="-514350">
              <a:buFont typeface="Wingdings" pitchFamily="2" charset="2"/>
              <a:buChar char="Ø"/>
            </a:pPr>
            <a:r>
              <a:rPr lang="en-US" sz="2700" dirty="0"/>
              <a:t>Salary Forfeiture – an effective remedy in breach of fiduciary duty cases, i.e., when a high level physician breaches her duty of loyalty to her existing practice.  One must determine when the breach of duty occurred which is it at odds with the “preliminary stages doctrine</a:t>
            </a:r>
            <a:r>
              <a:rPr lang="en-US" sz="2700" dirty="0" smtClean="0"/>
              <a:t>.”</a:t>
            </a:r>
          </a:p>
          <a:p>
            <a:pPr marL="1126998" lvl="1" indent="-514350">
              <a:buFont typeface="Wingdings" pitchFamily="2" charset="2"/>
              <a:buChar char="Ø"/>
            </a:pPr>
            <a:endParaRPr lang="en-US" sz="2700" dirty="0"/>
          </a:p>
          <a:p>
            <a:pPr marL="1126998" lvl="1" indent="-514350">
              <a:buFont typeface="Wingdings" pitchFamily="2" charset="2"/>
              <a:buChar char="Ø"/>
            </a:pPr>
            <a:r>
              <a:rPr lang="en-US" sz="2700" dirty="0"/>
              <a:t>Lost Profits are the </a:t>
            </a:r>
            <a:r>
              <a:rPr lang="en-US" sz="2700" dirty="0" smtClean="0"/>
              <a:t>correct </a:t>
            </a:r>
            <a:r>
              <a:rPr lang="en-US" sz="2700" dirty="0"/>
              <a:t>measure of damages for restrictive covenant cases.  They are hard to prove and may not be proven by pointing to a third party’s gains unless that third party has a similar cost-structure or distribution network.</a:t>
            </a:r>
          </a:p>
          <a:p>
            <a:pPr>
              <a:buFont typeface="Century Gothic" pitchFamily="34" charset="0"/>
              <a:buChar char="○"/>
            </a:pPr>
            <a:endParaRPr lang="en-US" dirty="0"/>
          </a:p>
        </p:txBody>
      </p:sp>
      <p:sp>
        <p:nvSpPr>
          <p:cNvPr id="4" name="Slide Number Placeholder 3"/>
          <p:cNvSpPr>
            <a:spLocks noGrp="1"/>
          </p:cNvSpPr>
          <p:nvPr>
            <p:ph type="sldNum" sz="quarter" idx="12"/>
          </p:nvPr>
        </p:nvSpPr>
        <p:spPr/>
        <p:txBody>
          <a:bodyPr/>
          <a:lstStyle/>
          <a:p>
            <a:fld id="{5E7276AD-A2C8-42A9-96CD-421B86FA4A04}" type="slidenum">
              <a:rPr lang="en-US" smtClean="0"/>
              <a:pPr/>
              <a:t>26</a:t>
            </a:fld>
            <a:endParaRPr lang="en-US" dirty="0"/>
          </a:p>
        </p:txBody>
      </p:sp>
    </p:spTree>
    <p:extLst>
      <p:ext uri="{BB962C8B-B14F-4D97-AF65-F5344CB8AC3E}">
        <p14:creationId xmlns:p14="http://schemas.microsoft.com/office/powerpoint/2010/main" xmlns="" val="30317216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Doctor Departs:  The Choice Between Litigation vs. Settlement</a:t>
            </a:r>
            <a:endParaRPr lang="en-US" sz="3200" dirty="0"/>
          </a:p>
        </p:txBody>
      </p:sp>
      <p:sp>
        <p:nvSpPr>
          <p:cNvPr id="3" name="Content Placeholder 2"/>
          <p:cNvSpPr>
            <a:spLocks noGrp="1"/>
          </p:cNvSpPr>
          <p:nvPr>
            <p:ph idx="1"/>
          </p:nvPr>
        </p:nvSpPr>
        <p:spPr>
          <a:xfrm>
            <a:off x="457200" y="1828800"/>
            <a:ext cx="8229600" cy="4626008"/>
          </a:xfrm>
        </p:spPr>
        <p:txBody>
          <a:bodyPr>
            <a:noAutofit/>
          </a:bodyPr>
          <a:lstStyle/>
          <a:p>
            <a:pPr marL="619506" indent="-457200">
              <a:buFont typeface="Century Gothic" pitchFamily="34" charset="0"/>
              <a:buChar char="●"/>
            </a:pPr>
            <a:r>
              <a:rPr lang="en-US" sz="2400" dirty="0"/>
              <a:t>Settlement </a:t>
            </a:r>
            <a:r>
              <a:rPr lang="en-US" sz="2400" dirty="0" smtClean="0"/>
              <a:t>Issues</a:t>
            </a:r>
          </a:p>
          <a:p>
            <a:pPr marL="1179576" lvl="2" indent="-457200">
              <a:buFont typeface="Wingdings" pitchFamily="2" charset="2"/>
              <a:buChar char="Ø"/>
            </a:pPr>
            <a:r>
              <a:rPr lang="en-US" dirty="0" smtClean="0"/>
              <a:t>The </a:t>
            </a:r>
            <a:r>
              <a:rPr lang="en-US" dirty="0"/>
              <a:t>recent case law in effect levels the playing field between employers and departing physicians.  This changed dynamic should also have the effect of inducing employers to negotiate a settlement, rather than litigate, a dispute over the interpretation of the terms or enforceability of a restrictive covenant.  </a:t>
            </a:r>
          </a:p>
          <a:p>
            <a:pPr lvl="1"/>
            <a:endParaRPr lang="en-US" sz="2400" dirty="0"/>
          </a:p>
        </p:txBody>
      </p:sp>
      <p:sp>
        <p:nvSpPr>
          <p:cNvPr id="4" name="Slide Number Placeholder 3"/>
          <p:cNvSpPr>
            <a:spLocks noGrp="1"/>
          </p:cNvSpPr>
          <p:nvPr>
            <p:ph type="sldNum" sz="quarter" idx="12"/>
          </p:nvPr>
        </p:nvSpPr>
        <p:spPr/>
        <p:txBody>
          <a:bodyPr/>
          <a:lstStyle/>
          <a:p>
            <a:fld id="{5E7276AD-A2C8-42A9-96CD-421B86FA4A04}" type="slidenum">
              <a:rPr lang="en-US" smtClean="0"/>
              <a:pPr/>
              <a:t>27</a:t>
            </a:fld>
            <a:endParaRPr lang="en-US" dirty="0"/>
          </a:p>
        </p:txBody>
      </p:sp>
    </p:spTree>
    <p:extLst>
      <p:ext uri="{BB962C8B-B14F-4D97-AF65-F5344CB8AC3E}">
        <p14:creationId xmlns:p14="http://schemas.microsoft.com/office/powerpoint/2010/main" xmlns="" val="29930784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Doctor Departs:  The Choice Between Litigation vs. Settlement</a:t>
            </a:r>
            <a:endParaRPr lang="en-US" sz="3200" dirty="0"/>
          </a:p>
        </p:txBody>
      </p:sp>
      <p:sp>
        <p:nvSpPr>
          <p:cNvPr id="3" name="Content Placeholder 2"/>
          <p:cNvSpPr>
            <a:spLocks noGrp="1"/>
          </p:cNvSpPr>
          <p:nvPr>
            <p:ph idx="1"/>
          </p:nvPr>
        </p:nvSpPr>
        <p:spPr/>
        <p:txBody>
          <a:bodyPr/>
          <a:lstStyle/>
          <a:p>
            <a:pPr marL="1069848" lvl="3" indent="-457200">
              <a:buSzPct val="80000"/>
              <a:buFont typeface="Courier New" pitchFamily="49" charset="0"/>
              <a:buChar char="o"/>
            </a:pPr>
            <a:r>
              <a:rPr lang="en-US" sz="2400" dirty="0"/>
              <a:t>Even when a disputed employment or shareholder agreement does not provide a departing physician the option to “buy-out” of the restrictive covenant, the parties may find it in their best interest to negotiate a financial settlement that spares everyone the uncertainty of litigation and allows a quicker resolution of the case. </a:t>
            </a:r>
          </a:p>
          <a:p>
            <a:endParaRPr lang="en-US" dirty="0"/>
          </a:p>
        </p:txBody>
      </p:sp>
      <p:sp>
        <p:nvSpPr>
          <p:cNvPr id="4" name="Slide Number Placeholder 3"/>
          <p:cNvSpPr>
            <a:spLocks noGrp="1"/>
          </p:cNvSpPr>
          <p:nvPr>
            <p:ph type="sldNum" sz="quarter" idx="12"/>
          </p:nvPr>
        </p:nvSpPr>
        <p:spPr/>
        <p:txBody>
          <a:bodyPr/>
          <a:lstStyle/>
          <a:p>
            <a:fld id="{5E7276AD-A2C8-42A9-96CD-421B86FA4A04}" type="slidenum">
              <a:rPr lang="en-US" smtClean="0"/>
              <a:pPr/>
              <a:t>28</a:t>
            </a:fld>
            <a:endParaRPr lang="en-US" dirty="0"/>
          </a:p>
        </p:txBody>
      </p:sp>
    </p:spTree>
    <p:extLst>
      <p:ext uri="{BB962C8B-B14F-4D97-AF65-F5344CB8AC3E}">
        <p14:creationId xmlns:p14="http://schemas.microsoft.com/office/powerpoint/2010/main" xmlns="" val="25712097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Final Thoughts</a:t>
            </a:r>
            <a:endParaRPr lang="en-US" sz="3200" b="1" dirty="0"/>
          </a:p>
        </p:txBody>
      </p:sp>
      <p:sp>
        <p:nvSpPr>
          <p:cNvPr id="3" name="Content Placeholder 2"/>
          <p:cNvSpPr>
            <a:spLocks noGrp="1"/>
          </p:cNvSpPr>
          <p:nvPr>
            <p:ph idx="1"/>
          </p:nvPr>
        </p:nvSpPr>
        <p:spPr>
          <a:xfrm>
            <a:off x="457200" y="1447800"/>
            <a:ext cx="8229600" cy="5007008"/>
          </a:xfrm>
        </p:spPr>
        <p:txBody>
          <a:bodyPr>
            <a:noAutofit/>
          </a:bodyPr>
          <a:lstStyle/>
          <a:p>
            <a:pPr marL="438912" lvl="1" indent="0">
              <a:buNone/>
            </a:pPr>
            <a:r>
              <a:rPr lang="en-US" sz="2000" dirty="0"/>
              <a:t>William J. Cadigan, J.D.</a:t>
            </a:r>
          </a:p>
          <a:p>
            <a:pPr marL="438912" lvl="1" indent="0">
              <a:buNone/>
            </a:pPr>
            <a:r>
              <a:rPr lang="en-US" sz="2000" dirty="0"/>
              <a:t>Law Office of William J. Cadigan, P.C.</a:t>
            </a:r>
          </a:p>
          <a:p>
            <a:pPr marL="438912" lvl="1" indent="0">
              <a:buNone/>
            </a:pPr>
            <a:r>
              <a:rPr lang="en-US" sz="2000" dirty="0"/>
              <a:t>874 Green Bay </a:t>
            </a:r>
            <a:r>
              <a:rPr lang="en-US" sz="2000" dirty="0" smtClean="0"/>
              <a:t>Road</a:t>
            </a:r>
          </a:p>
          <a:p>
            <a:pPr marL="438912" lvl="1" indent="0">
              <a:buNone/>
            </a:pPr>
            <a:r>
              <a:rPr lang="en-US" sz="2000" dirty="0" smtClean="0"/>
              <a:t>Winnetka</a:t>
            </a:r>
            <a:r>
              <a:rPr lang="en-US" sz="2000" dirty="0"/>
              <a:t>, </a:t>
            </a:r>
            <a:r>
              <a:rPr lang="en-US" sz="2000" dirty="0" smtClean="0"/>
              <a:t>Illinois </a:t>
            </a:r>
            <a:r>
              <a:rPr lang="en-US" sz="2000" dirty="0"/>
              <a:t>60093</a:t>
            </a:r>
          </a:p>
          <a:p>
            <a:pPr marL="438912" lvl="1" indent="0">
              <a:buNone/>
            </a:pPr>
            <a:r>
              <a:rPr lang="en-US" sz="2000" dirty="0" smtClean="0"/>
              <a:t>(</a:t>
            </a:r>
            <a:r>
              <a:rPr lang="en-US" sz="2000" dirty="0"/>
              <a:t>847) 441-0222</a:t>
            </a:r>
          </a:p>
          <a:p>
            <a:pPr marL="438912" lvl="1" indent="0">
              <a:buNone/>
            </a:pPr>
            <a:endParaRPr lang="en-US" sz="2000" dirty="0"/>
          </a:p>
          <a:p>
            <a:pPr marL="438912" lvl="1" indent="0">
              <a:buNone/>
            </a:pPr>
            <a:r>
              <a:rPr lang="en-US" sz="2000" dirty="0"/>
              <a:t>Ross I. Molho, J.D.</a:t>
            </a:r>
          </a:p>
          <a:p>
            <a:pPr marL="438912" lvl="1" indent="0">
              <a:buNone/>
            </a:pPr>
            <a:r>
              <a:rPr lang="en-US" sz="2000" dirty="0" smtClean="0"/>
              <a:t>Clingen </a:t>
            </a:r>
            <a:r>
              <a:rPr lang="en-US" sz="2000" dirty="0"/>
              <a:t>Callow </a:t>
            </a:r>
            <a:r>
              <a:rPr lang="en-US" sz="2000" dirty="0" smtClean="0"/>
              <a:t>&amp; </a:t>
            </a:r>
            <a:r>
              <a:rPr lang="en-US" sz="2000" dirty="0"/>
              <a:t>McLean, </a:t>
            </a:r>
            <a:r>
              <a:rPr lang="en-US" sz="2000" dirty="0" smtClean="0"/>
              <a:t>LLC</a:t>
            </a:r>
          </a:p>
          <a:p>
            <a:pPr marL="438912" lvl="1" indent="0">
              <a:buNone/>
            </a:pPr>
            <a:r>
              <a:rPr lang="fr-FR" sz="2000" dirty="0"/>
              <a:t>2300 Cabot Drive, Suite 500</a:t>
            </a:r>
            <a:br>
              <a:rPr lang="fr-FR" sz="2000" dirty="0"/>
            </a:br>
            <a:r>
              <a:rPr lang="fr-FR" sz="2000" dirty="0"/>
              <a:t>Lisle, </a:t>
            </a:r>
            <a:r>
              <a:rPr lang="fr-FR" sz="2000" dirty="0" smtClean="0"/>
              <a:t>Illinois </a:t>
            </a:r>
            <a:r>
              <a:rPr lang="fr-FR" sz="2000" dirty="0"/>
              <a:t>60532</a:t>
            </a:r>
            <a:br>
              <a:rPr lang="fr-FR" sz="2000" dirty="0"/>
            </a:br>
            <a:r>
              <a:rPr lang="fr-FR" sz="2000" dirty="0" smtClean="0"/>
              <a:t>(630) 871- 2614</a:t>
            </a:r>
            <a:r>
              <a:rPr lang="fr-FR" sz="2000" dirty="0"/>
              <a:t> </a:t>
            </a:r>
            <a:endParaRPr lang="en-US" sz="2000" dirty="0" smtClean="0"/>
          </a:p>
        </p:txBody>
      </p:sp>
      <p:sp>
        <p:nvSpPr>
          <p:cNvPr id="4" name="Slide Number Placeholder 3"/>
          <p:cNvSpPr>
            <a:spLocks noGrp="1"/>
          </p:cNvSpPr>
          <p:nvPr>
            <p:ph type="sldNum" sz="quarter" idx="12"/>
          </p:nvPr>
        </p:nvSpPr>
        <p:spPr/>
        <p:txBody>
          <a:bodyPr/>
          <a:lstStyle/>
          <a:p>
            <a:fld id="{5E7276AD-A2C8-42A9-96CD-421B86FA4A04}" type="slidenum">
              <a:rPr lang="en-US" smtClean="0"/>
              <a:pPr/>
              <a:t>29</a:t>
            </a:fld>
            <a:endParaRPr lang="en-US" dirty="0"/>
          </a:p>
        </p:txBody>
      </p:sp>
    </p:spTree>
    <p:extLst>
      <p:ext uri="{BB962C8B-B14F-4D97-AF65-F5344CB8AC3E}">
        <p14:creationId xmlns:p14="http://schemas.microsoft.com/office/powerpoint/2010/main" xmlns="" val="3549432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American Medical Association Position on Restrictive Covenants</a:t>
            </a:r>
            <a:endParaRPr lang="en-US" sz="3200" b="1" dirty="0"/>
          </a:p>
        </p:txBody>
      </p:sp>
      <p:sp>
        <p:nvSpPr>
          <p:cNvPr id="3" name="Content Placeholder 2"/>
          <p:cNvSpPr>
            <a:spLocks noGrp="1"/>
          </p:cNvSpPr>
          <p:nvPr>
            <p:ph idx="1"/>
          </p:nvPr>
        </p:nvSpPr>
        <p:spPr/>
        <p:txBody>
          <a:bodyPr/>
          <a:lstStyle/>
          <a:p>
            <a:pPr>
              <a:buFont typeface="Century Gothic" pitchFamily="34" charset="0"/>
              <a:buChar char="●"/>
            </a:pPr>
            <a:r>
              <a:rPr lang="en-US" dirty="0" smtClean="0"/>
              <a:t>AMA Opinion 9.02 – Restrictive Covenants and the Practice of Medicine:  “Covenants not-to-compete restrict competition, disrupt the continuity of care and potentially deprive the public of medical services.”</a:t>
            </a:r>
          </a:p>
          <a:p>
            <a:endParaRPr lang="en-US" dirty="0"/>
          </a:p>
        </p:txBody>
      </p:sp>
      <p:sp>
        <p:nvSpPr>
          <p:cNvPr id="4" name="Slide Number Placeholder 3"/>
          <p:cNvSpPr>
            <a:spLocks noGrp="1"/>
          </p:cNvSpPr>
          <p:nvPr>
            <p:ph type="sldNum" sz="quarter" idx="12"/>
          </p:nvPr>
        </p:nvSpPr>
        <p:spPr/>
        <p:txBody>
          <a:bodyPr/>
          <a:lstStyle/>
          <a:p>
            <a:fld id="{5E7276AD-A2C8-42A9-96CD-421B86FA4A04}" type="slidenum">
              <a:rPr lang="en-US" smtClean="0"/>
              <a:pPr/>
              <a:t>3</a:t>
            </a:fld>
            <a:endParaRPr lang="en-US" dirty="0"/>
          </a:p>
        </p:txBody>
      </p:sp>
    </p:spTree>
    <p:extLst>
      <p:ext uri="{BB962C8B-B14F-4D97-AF65-F5344CB8AC3E}">
        <p14:creationId xmlns:p14="http://schemas.microsoft.com/office/powerpoint/2010/main" xmlns="" val="14506579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Illinois State Medical Society Position </a:t>
            </a:r>
            <a:r>
              <a:rPr lang="en-US" sz="3200" b="1" dirty="0"/>
              <a:t>on Restrictive Covenants</a:t>
            </a:r>
          </a:p>
        </p:txBody>
      </p:sp>
      <p:sp>
        <p:nvSpPr>
          <p:cNvPr id="3" name="Content Placeholder 2"/>
          <p:cNvSpPr>
            <a:spLocks noGrp="1"/>
          </p:cNvSpPr>
          <p:nvPr>
            <p:ph idx="1"/>
          </p:nvPr>
        </p:nvSpPr>
        <p:spPr/>
        <p:txBody>
          <a:bodyPr/>
          <a:lstStyle/>
          <a:p>
            <a:pPr>
              <a:buFont typeface="Century Gothic" pitchFamily="34" charset="0"/>
              <a:buChar char="●"/>
            </a:pPr>
            <a:r>
              <a:rPr lang="en-US" dirty="0" smtClean="0"/>
              <a:t>ISMS supports abolishing employment, partnership, or corporate agreements that restrict the right of physicians to practice medicine, and advocates the use of liquidated damages or other contractual means in lieu of these provisions. (House of Delegates 1996; Amended 2010)</a:t>
            </a:r>
            <a:endParaRPr lang="en-US" dirty="0"/>
          </a:p>
        </p:txBody>
      </p:sp>
      <p:sp>
        <p:nvSpPr>
          <p:cNvPr id="4" name="Slide Number Placeholder 3"/>
          <p:cNvSpPr>
            <a:spLocks noGrp="1"/>
          </p:cNvSpPr>
          <p:nvPr>
            <p:ph type="sldNum" sz="quarter" idx="12"/>
          </p:nvPr>
        </p:nvSpPr>
        <p:spPr/>
        <p:txBody>
          <a:bodyPr/>
          <a:lstStyle/>
          <a:p>
            <a:fld id="{5E7276AD-A2C8-42A9-96CD-421B86FA4A04}" type="slidenum">
              <a:rPr lang="en-US" smtClean="0"/>
              <a:pPr/>
              <a:t>4</a:t>
            </a:fld>
            <a:endParaRPr lang="en-US" dirty="0"/>
          </a:p>
        </p:txBody>
      </p:sp>
    </p:spTree>
    <p:extLst>
      <p:ext uri="{BB962C8B-B14F-4D97-AF65-F5344CB8AC3E}">
        <p14:creationId xmlns:p14="http://schemas.microsoft.com/office/powerpoint/2010/main" xmlns="" val="35089558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AMA &amp; ISMS Positions on Restrictive Covenants</a:t>
            </a:r>
            <a:endParaRPr lang="en-US" sz="3200" b="1" dirty="0"/>
          </a:p>
        </p:txBody>
      </p:sp>
      <p:sp>
        <p:nvSpPr>
          <p:cNvPr id="3" name="Content Placeholder 2"/>
          <p:cNvSpPr>
            <a:spLocks noGrp="1"/>
          </p:cNvSpPr>
          <p:nvPr>
            <p:ph idx="1"/>
          </p:nvPr>
        </p:nvSpPr>
        <p:spPr/>
        <p:txBody>
          <a:bodyPr/>
          <a:lstStyle/>
          <a:p>
            <a:pPr>
              <a:buFont typeface="Century Gothic" pitchFamily="34" charset="0"/>
              <a:buChar char="●"/>
            </a:pPr>
            <a:r>
              <a:rPr lang="en-US" dirty="0" smtClean="0"/>
              <a:t>These policy positions are not binding on physicians, courts or state policymakers.</a:t>
            </a:r>
          </a:p>
          <a:p>
            <a:pPr>
              <a:buFont typeface="Century Gothic" pitchFamily="34" charset="0"/>
              <a:buChar char="●"/>
            </a:pPr>
            <a:endParaRPr lang="en-US" dirty="0"/>
          </a:p>
          <a:p>
            <a:pPr>
              <a:buFont typeface="Century Gothic" pitchFamily="34" charset="0"/>
              <a:buChar char="●"/>
            </a:pPr>
            <a:r>
              <a:rPr lang="en-US" dirty="0" smtClean="0"/>
              <a:t>The law affecting the enforceability of restrictive covenants in physician agreements varies from state to state.</a:t>
            </a:r>
            <a:endParaRPr lang="en-US" dirty="0"/>
          </a:p>
        </p:txBody>
      </p:sp>
      <p:sp>
        <p:nvSpPr>
          <p:cNvPr id="4" name="Slide Number Placeholder 3"/>
          <p:cNvSpPr>
            <a:spLocks noGrp="1"/>
          </p:cNvSpPr>
          <p:nvPr>
            <p:ph type="sldNum" sz="quarter" idx="12"/>
          </p:nvPr>
        </p:nvSpPr>
        <p:spPr/>
        <p:txBody>
          <a:bodyPr/>
          <a:lstStyle/>
          <a:p>
            <a:fld id="{5E7276AD-A2C8-42A9-96CD-421B86FA4A04}" type="slidenum">
              <a:rPr lang="en-US" smtClean="0"/>
              <a:pPr/>
              <a:t>5</a:t>
            </a:fld>
            <a:endParaRPr lang="en-US" dirty="0"/>
          </a:p>
        </p:txBody>
      </p:sp>
    </p:spTree>
    <p:extLst>
      <p:ext uri="{BB962C8B-B14F-4D97-AF65-F5344CB8AC3E}">
        <p14:creationId xmlns:p14="http://schemas.microsoft.com/office/powerpoint/2010/main" xmlns="" val="11268334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Overview of Illinois Law</a:t>
            </a:r>
            <a:endParaRPr lang="en-US" sz="3200" b="1" dirty="0"/>
          </a:p>
        </p:txBody>
      </p:sp>
      <p:sp>
        <p:nvSpPr>
          <p:cNvPr id="3" name="Content Placeholder 2"/>
          <p:cNvSpPr>
            <a:spLocks noGrp="1"/>
          </p:cNvSpPr>
          <p:nvPr>
            <p:ph idx="1"/>
          </p:nvPr>
        </p:nvSpPr>
        <p:spPr>
          <a:xfrm>
            <a:off x="457200" y="1447800"/>
            <a:ext cx="8229600" cy="5007008"/>
          </a:xfrm>
        </p:spPr>
        <p:txBody>
          <a:bodyPr>
            <a:normAutofit fontScale="77500" lnSpcReduction="20000"/>
          </a:bodyPr>
          <a:lstStyle/>
          <a:p>
            <a:pPr>
              <a:buFont typeface="Century Gothic" pitchFamily="34" charset="0"/>
              <a:buChar char="●"/>
            </a:pPr>
            <a:r>
              <a:rPr lang="en-US" sz="3100" dirty="0"/>
              <a:t>Unlike some other states, Illinois does not have a statute that governs the use and enforceability of restrictive covenants</a:t>
            </a:r>
            <a:r>
              <a:rPr lang="en-US" sz="3100" dirty="0" smtClean="0"/>
              <a:t>.</a:t>
            </a:r>
          </a:p>
          <a:p>
            <a:pPr>
              <a:buFont typeface="Century Gothic" pitchFamily="34" charset="0"/>
              <a:buChar char="●"/>
            </a:pPr>
            <a:endParaRPr lang="en-US" sz="3100" dirty="0"/>
          </a:p>
          <a:p>
            <a:pPr>
              <a:buFont typeface="Century Gothic" pitchFamily="34" charset="0"/>
              <a:buChar char="●"/>
            </a:pPr>
            <a:r>
              <a:rPr lang="en-US" sz="3100" dirty="0"/>
              <a:t>Law has evolved over years based on court decisions</a:t>
            </a:r>
            <a:r>
              <a:rPr lang="en-US" sz="3100" dirty="0" smtClean="0"/>
              <a:t>.</a:t>
            </a:r>
          </a:p>
          <a:p>
            <a:pPr>
              <a:buFont typeface="Century Gothic" pitchFamily="34" charset="0"/>
              <a:buChar char="●"/>
            </a:pPr>
            <a:endParaRPr lang="en-US" sz="3100" dirty="0"/>
          </a:p>
          <a:p>
            <a:pPr>
              <a:buFont typeface="Century Gothic" pitchFamily="34" charset="0"/>
              <a:buChar char="●"/>
            </a:pPr>
            <a:r>
              <a:rPr lang="en-US" sz="3100" dirty="0"/>
              <a:t>Illinois courts generally uphold the validity of restrictive covenants in physician employment and shareholder agreements.   </a:t>
            </a:r>
            <a:endParaRPr lang="en-US" sz="3100" dirty="0" smtClean="0"/>
          </a:p>
          <a:p>
            <a:pPr>
              <a:buFont typeface="Century Gothic" pitchFamily="34" charset="0"/>
              <a:buChar char="●"/>
            </a:pPr>
            <a:endParaRPr lang="en-US" sz="3100" dirty="0"/>
          </a:p>
          <a:p>
            <a:pPr>
              <a:buFont typeface="Century Gothic" pitchFamily="34" charset="0"/>
              <a:buChar char="●"/>
            </a:pPr>
            <a:r>
              <a:rPr lang="en-US" sz="3100" dirty="0"/>
              <a:t>But recently, courts have issued decisions that will provide physicians and </a:t>
            </a:r>
            <a:r>
              <a:rPr lang="en-US" sz="3100" dirty="0" smtClean="0"/>
              <a:t>their attorneys with </a:t>
            </a:r>
            <a:r>
              <a:rPr lang="en-US" sz="3100" dirty="0"/>
              <a:t>a greater ability to challenge the enforceability of restrictive covenants.</a:t>
            </a:r>
          </a:p>
          <a:p>
            <a:endParaRPr lang="en-US" dirty="0"/>
          </a:p>
        </p:txBody>
      </p:sp>
      <p:sp>
        <p:nvSpPr>
          <p:cNvPr id="4" name="Slide Number Placeholder 3"/>
          <p:cNvSpPr>
            <a:spLocks noGrp="1"/>
          </p:cNvSpPr>
          <p:nvPr>
            <p:ph type="sldNum" sz="quarter" idx="12"/>
          </p:nvPr>
        </p:nvSpPr>
        <p:spPr/>
        <p:txBody>
          <a:bodyPr/>
          <a:lstStyle/>
          <a:p>
            <a:fld id="{5E7276AD-A2C8-42A9-96CD-421B86FA4A04}" type="slidenum">
              <a:rPr lang="en-US" smtClean="0"/>
              <a:pPr/>
              <a:t>6</a:t>
            </a:fld>
            <a:endParaRPr lang="en-US" dirty="0"/>
          </a:p>
        </p:txBody>
      </p:sp>
    </p:spTree>
    <p:extLst>
      <p:ext uri="{BB962C8B-B14F-4D97-AF65-F5344CB8AC3E}">
        <p14:creationId xmlns:p14="http://schemas.microsoft.com/office/powerpoint/2010/main" xmlns="" val="3201834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Types of Restrictive Covenants</a:t>
            </a:r>
            <a:endParaRPr lang="en-US" sz="3200" b="1" dirty="0"/>
          </a:p>
        </p:txBody>
      </p:sp>
      <p:sp>
        <p:nvSpPr>
          <p:cNvPr id="3" name="Content Placeholder 2"/>
          <p:cNvSpPr>
            <a:spLocks noGrp="1"/>
          </p:cNvSpPr>
          <p:nvPr>
            <p:ph idx="1"/>
          </p:nvPr>
        </p:nvSpPr>
        <p:spPr/>
        <p:txBody>
          <a:bodyPr/>
          <a:lstStyle/>
          <a:p>
            <a:pPr>
              <a:buFont typeface="Century Gothic" pitchFamily="34" charset="0"/>
              <a:buChar char="●"/>
            </a:pPr>
            <a:r>
              <a:rPr lang="en-US" sz="2400" dirty="0"/>
              <a:t>Confidentiality/Non-Disclosure/Illinois Trade Secret Act </a:t>
            </a:r>
            <a:endParaRPr lang="en-US" sz="2400" dirty="0" smtClean="0"/>
          </a:p>
          <a:p>
            <a:pPr>
              <a:buFont typeface="Century Gothic" pitchFamily="34" charset="0"/>
              <a:buChar char="●"/>
            </a:pPr>
            <a:endParaRPr lang="en-US" sz="2400" dirty="0"/>
          </a:p>
          <a:p>
            <a:pPr>
              <a:buFont typeface="Century Gothic" pitchFamily="34" charset="0"/>
              <a:buChar char="●"/>
            </a:pPr>
            <a:r>
              <a:rPr lang="en-US" sz="2400" dirty="0"/>
              <a:t>Non-Solicitation of Patients and </a:t>
            </a:r>
            <a:r>
              <a:rPr lang="en-US" sz="2400" dirty="0" smtClean="0"/>
              <a:t>Employees</a:t>
            </a:r>
          </a:p>
          <a:p>
            <a:pPr>
              <a:buFont typeface="Century Gothic" pitchFamily="34" charset="0"/>
              <a:buChar char="●"/>
            </a:pPr>
            <a:endParaRPr lang="en-US" sz="2400" dirty="0"/>
          </a:p>
          <a:p>
            <a:pPr>
              <a:buFont typeface="Century Gothic" pitchFamily="34" charset="0"/>
              <a:buChar char="●"/>
            </a:pPr>
            <a:r>
              <a:rPr lang="en-US" sz="2400" dirty="0"/>
              <a:t>Non-Compete Agreements</a:t>
            </a:r>
          </a:p>
          <a:p>
            <a:endParaRPr lang="en-US" dirty="0"/>
          </a:p>
        </p:txBody>
      </p:sp>
      <p:sp>
        <p:nvSpPr>
          <p:cNvPr id="4" name="Slide Number Placeholder 3"/>
          <p:cNvSpPr>
            <a:spLocks noGrp="1"/>
          </p:cNvSpPr>
          <p:nvPr>
            <p:ph type="sldNum" sz="quarter" idx="12"/>
          </p:nvPr>
        </p:nvSpPr>
        <p:spPr/>
        <p:txBody>
          <a:bodyPr/>
          <a:lstStyle/>
          <a:p>
            <a:fld id="{5E7276AD-A2C8-42A9-96CD-421B86FA4A04}" type="slidenum">
              <a:rPr lang="en-US" smtClean="0"/>
              <a:pPr/>
              <a:t>7</a:t>
            </a:fld>
            <a:endParaRPr lang="en-US" dirty="0"/>
          </a:p>
        </p:txBody>
      </p:sp>
    </p:spTree>
    <p:extLst>
      <p:ext uri="{BB962C8B-B14F-4D97-AF65-F5344CB8AC3E}">
        <p14:creationId xmlns:p14="http://schemas.microsoft.com/office/powerpoint/2010/main" xmlns="" val="3519340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The Rule of Reason Test</a:t>
            </a:r>
            <a:endParaRPr lang="en-US" sz="3200" b="1" dirty="0"/>
          </a:p>
        </p:txBody>
      </p:sp>
      <p:sp>
        <p:nvSpPr>
          <p:cNvPr id="3" name="Content Placeholder 2"/>
          <p:cNvSpPr>
            <a:spLocks noGrp="1"/>
          </p:cNvSpPr>
          <p:nvPr>
            <p:ph idx="1"/>
          </p:nvPr>
        </p:nvSpPr>
        <p:spPr>
          <a:xfrm>
            <a:off x="457200" y="1524000"/>
            <a:ext cx="8229600" cy="4930808"/>
          </a:xfrm>
        </p:spPr>
        <p:txBody>
          <a:bodyPr>
            <a:normAutofit fontScale="85000" lnSpcReduction="20000"/>
          </a:bodyPr>
          <a:lstStyle/>
          <a:p>
            <a:pPr>
              <a:buFont typeface="Century Gothic" pitchFamily="34" charset="0"/>
              <a:buChar char="●"/>
            </a:pPr>
            <a:r>
              <a:rPr lang="en-US" sz="3100" dirty="0"/>
              <a:t>As a threshold matter, for a restrictive covenant to be enforceable, it must be reasonable in duration and geographic scope and supported by </a:t>
            </a:r>
            <a:r>
              <a:rPr lang="en-US" sz="3100" dirty="0" smtClean="0"/>
              <a:t>consideration. Courts </a:t>
            </a:r>
            <a:r>
              <a:rPr lang="en-US" sz="3100" dirty="0"/>
              <a:t>will inquire into the reasonableness of the restrictions using the following factors</a:t>
            </a:r>
            <a:r>
              <a:rPr lang="en-US" sz="3100" dirty="0" smtClean="0"/>
              <a:t>:</a:t>
            </a:r>
          </a:p>
          <a:p>
            <a:endParaRPr lang="en-US" sz="3100" dirty="0"/>
          </a:p>
          <a:p>
            <a:pPr lvl="1">
              <a:buFont typeface="Wingdings" pitchFamily="2" charset="2"/>
              <a:buChar char="Ø"/>
            </a:pPr>
            <a:r>
              <a:rPr lang="en-US" sz="3100" dirty="0"/>
              <a:t>The restrictions are no greater than is required to protect </a:t>
            </a:r>
            <a:r>
              <a:rPr lang="en-US" sz="3100" i="1" dirty="0"/>
              <a:t>a legitimate business interest</a:t>
            </a:r>
            <a:r>
              <a:rPr lang="en-US" sz="3100" dirty="0"/>
              <a:t> of the employer;</a:t>
            </a:r>
          </a:p>
          <a:p>
            <a:pPr lvl="1">
              <a:buFont typeface="Wingdings" pitchFamily="2" charset="2"/>
              <a:buChar char="Ø"/>
            </a:pPr>
            <a:r>
              <a:rPr lang="en-US" sz="3100" dirty="0"/>
              <a:t>It does not impose </a:t>
            </a:r>
            <a:r>
              <a:rPr lang="en-US" sz="3100" i="1" dirty="0"/>
              <a:t>undue hardship</a:t>
            </a:r>
            <a:r>
              <a:rPr lang="en-US" sz="3100" dirty="0"/>
              <a:t> on the employee; and </a:t>
            </a:r>
          </a:p>
          <a:p>
            <a:pPr lvl="1">
              <a:buFont typeface="Wingdings" pitchFamily="2" charset="2"/>
              <a:buChar char="Ø"/>
            </a:pPr>
            <a:r>
              <a:rPr lang="en-US" sz="3100" dirty="0"/>
              <a:t>It is </a:t>
            </a:r>
            <a:r>
              <a:rPr lang="en-US" sz="3100" i="1" dirty="0"/>
              <a:t>not injurious to the public</a:t>
            </a:r>
            <a:r>
              <a:rPr lang="en-US" sz="3100" dirty="0"/>
              <a:t>.</a:t>
            </a:r>
          </a:p>
          <a:p>
            <a:endParaRPr lang="en-US" dirty="0"/>
          </a:p>
        </p:txBody>
      </p:sp>
      <p:sp>
        <p:nvSpPr>
          <p:cNvPr id="4" name="Slide Number Placeholder 3"/>
          <p:cNvSpPr>
            <a:spLocks noGrp="1"/>
          </p:cNvSpPr>
          <p:nvPr>
            <p:ph type="sldNum" sz="quarter" idx="12"/>
          </p:nvPr>
        </p:nvSpPr>
        <p:spPr/>
        <p:txBody>
          <a:bodyPr/>
          <a:lstStyle/>
          <a:p>
            <a:fld id="{5E7276AD-A2C8-42A9-96CD-421B86FA4A04}" type="slidenum">
              <a:rPr lang="en-US" smtClean="0"/>
              <a:pPr/>
              <a:t>8</a:t>
            </a:fld>
            <a:endParaRPr lang="en-US" dirty="0"/>
          </a:p>
        </p:txBody>
      </p:sp>
    </p:spTree>
    <p:extLst>
      <p:ext uri="{BB962C8B-B14F-4D97-AF65-F5344CB8AC3E}">
        <p14:creationId xmlns:p14="http://schemas.microsoft.com/office/powerpoint/2010/main" xmlns="" val="159044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The Rule of Reason Test</a:t>
            </a:r>
            <a:endParaRPr lang="en-US" sz="3200" b="1" dirty="0"/>
          </a:p>
        </p:txBody>
      </p:sp>
      <p:sp>
        <p:nvSpPr>
          <p:cNvPr id="3" name="Content Placeholder 2"/>
          <p:cNvSpPr>
            <a:spLocks noGrp="1"/>
          </p:cNvSpPr>
          <p:nvPr>
            <p:ph idx="1"/>
          </p:nvPr>
        </p:nvSpPr>
        <p:spPr/>
        <p:txBody>
          <a:bodyPr/>
          <a:lstStyle/>
          <a:p>
            <a:pPr lvl="1">
              <a:buFont typeface="Century Gothic" pitchFamily="34" charset="0"/>
              <a:buChar char="●"/>
            </a:pPr>
            <a:r>
              <a:rPr lang="en-US" sz="2400" dirty="0"/>
              <a:t>Duration </a:t>
            </a:r>
            <a:endParaRPr lang="en-US" sz="2400" dirty="0" smtClean="0"/>
          </a:p>
          <a:p>
            <a:pPr lvl="1">
              <a:buFont typeface="Century Gothic" pitchFamily="34" charset="0"/>
              <a:buChar char="●"/>
            </a:pPr>
            <a:endParaRPr lang="en-US" sz="2400" dirty="0"/>
          </a:p>
          <a:p>
            <a:pPr lvl="1">
              <a:buFont typeface="Century Gothic" pitchFamily="34" charset="0"/>
              <a:buChar char="●"/>
            </a:pPr>
            <a:r>
              <a:rPr lang="en-US" sz="2400" dirty="0" smtClean="0"/>
              <a:t>Geography</a:t>
            </a:r>
          </a:p>
          <a:p>
            <a:pPr lvl="1">
              <a:buFont typeface="Century Gothic" pitchFamily="34" charset="0"/>
              <a:buChar char="●"/>
            </a:pPr>
            <a:endParaRPr lang="en-US" sz="2400" dirty="0"/>
          </a:p>
          <a:p>
            <a:pPr lvl="1">
              <a:buFont typeface="Century Gothic" pitchFamily="34" charset="0"/>
              <a:buChar char="●"/>
            </a:pPr>
            <a:r>
              <a:rPr lang="en-US" sz="2400" dirty="0"/>
              <a:t>Type of Activity Restricted  </a:t>
            </a:r>
          </a:p>
          <a:p>
            <a:pPr>
              <a:buFont typeface="Century Gothic" pitchFamily="34" charset="0"/>
              <a:buChar char="●"/>
            </a:pPr>
            <a:endParaRPr lang="en-US" dirty="0"/>
          </a:p>
        </p:txBody>
      </p:sp>
      <p:sp>
        <p:nvSpPr>
          <p:cNvPr id="4" name="Slide Number Placeholder 3"/>
          <p:cNvSpPr>
            <a:spLocks noGrp="1"/>
          </p:cNvSpPr>
          <p:nvPr>
            <p:ph type="sldNum" sz="quarter" idx="12"/>
          </p:nvPr>
        </p:nvSpPr>
        <p:spPr/>
        <p:txBody>
          <a:bodyPr/>
          <a:lstStyle/>
          <a:p>
            <a:fld id="{5E7276AD-A2C8-42A9-96CD-421B86FA4A04}" type="slidenum">
              <a:rPr lang="en-US" smtClean="0"/>
              <a:pPr/>
              <a:t>9</a:t>
            </a:fld>
            <a:endParaRPr lang="en-US" dirty="0"/>
          </a:p>
        </p:txBody>
      </p:sp>
    </p:spTree>
    <p:extLst>
      <p:ext uri="{BB962C8B-B14F-4D97-AF65-F5344CB8AC3E}">
        <p14:creationId xmlns:p14="http://schemas.microsoft.com/office/powerpoint/2010/main" xmlns="" val="41495681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101</TotalTime>
  <Words>2078</Words>
  <Application>Microsoft Office PowerPoint</Application>
  <PresentationFormat>On-screen Show (4:3)</PresentationFormat>
  <Paragraphs>193</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Verve</vt:lpstr>
      <vt:lpstr>A New Prescription for  Physician Restrictive Covenants in Illinois</vt:lpstr>
      <vt:lpstr>Topics for Discussion</vt:lpstr>
      <vt:lpstr>American Medical Association Position on Restrictive Covenants</vt:lpstr>
      <vt:lpstr>Illinois State Medical Society Position on Restrictive Covenants</vt:lpstr>
      <vt:lpstr>AMA &amp; ISMS Positions on Restrictive Covenants</vt:lpstr>
      <vt:lpstr>Overview of Illinois Law</vt:lpstr>
      <vt:lpstr>Types of Restrictive Covenants</vt:lpstr>
      <vt:lpstr>The Rule of Reason Test</vt:lpstr>
      <vt:lpstr>The Rule of Reason Test</vt:lpstr>
      <vt:lpstr>The Rule of Reason Test</vt:lpstr>
      <vt:lpstr>What is a legitimate business interest for a physician practice?</vt:lpstr>
      <vt:lpstr>What is a legitimate business interest for a physician practice?</vt:lpstr>
      <vt:lpstr>The Facts and Circumstances Test Applied to Physician Agreements</vt:lpstr>
      <vt:lpstr>The Facts and Circumstances Test Applied to Physician Agreements</vt:lpstr>
      <vt:lpstr>Restrictions on Hospital Privileges</vt:lpstr>
      <vt:lpstr>Non-Solicitation of Patients and Employees</vt:lpstr>
      <vt:lpstr>Adequate Consideration</vt:lpstr>
      <vt:lpstr>Issues to Consider for New and Existing Physician Employment and Shareholder Agreements</vt:lpstr>
      <vt:lpstr>Doctor Departs:  The Choice Between Litigation vs. Settlement</vt:lpstr>
      <vt:lpstr>Doctor Departs:  The Choice Between Litigation vs. Settlement</vt:lpstr>
      <vt:lpstr>Doctor Departs:  The Choice Between Litigation vs. Settlement</vt:lpstr>
      <vt:lpstr>Doctor Departs:  The Choice Between Litigation vs. Settlement</vt:lpstr>
      <vt:lpstr>Doctor Departs:  The Choice Between Litigation vs. Settlement</vt:lpstr>
      <vt:lpstr>Doctor Departs:  The Choice Between Litigation vs. Settlement</vt:lpstr>
      <vt:lpstr>Doctor Departs:  The Choice Between Litigation vs. Settlement</vt:lpstr>
      <vt:lpstr>Doctor Departs:  The Choice Between Litigation vs. Settlement</vt:lpstr>
      <vt:lpstr>Doctor Departs:  The Choice Between Litigation vs. Settlement</vt:lpstr>
      <vt:lpstr>Doctor Departs:  The Choice Between Litigation vs. Settlement</vt:lpstr>
      <vt:lpstr>Final Thoughts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Attaway Amanda</dc:creator>
  <cp:lastModifiedBy>wcadigan</cp:lastModifiedBy>
  <cp:revision>55</cp:revision>
  <dcterms:created xsi:type="dcterms:W3CDTF">2014-08-05T20:05:58Z</dcterms:created>
  <dcterms:modified xsi:type="dcterms:W3CDTF">2015-05-29T21:17:03Z</dcterms:modified>
</cp:coreProperties>
</file>